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58" r:id="rId4"/>
    <p:sldId id="260" r:id="rId5"/>
    <p:sldId id="261" r:id="rId6"/>
    <p:sldId id="321" r:id="rId7"/>
    <p:sldId id="317" r:id="rId8"/>
    <p:sldId id="312" r:id="rId9"/>
    <p:sldId id="310" r:id="rId10"/>
    <p:sldId id="320" r:id="rId11"/>
    <p:sldId id="322" r:id="rId12"/>
    <p:sldId id="323" r:id="rId13"/>
    <p:sldId id="325" r:id="rId14"/>
    <p:sldId id="324" r:id="rId15"/>
    <p:sldId id="327" r:id="rId16"/>
    <p:sldId id="326" r:id="rId17"/>
    <p:sldId id="25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81"/>
    <p:restoredTop sz="85578"/>
  </p:normalViewPr>
  <p:slideViewPr>
    <p:cSldViewPr snapToGrid="0" snapToObjects="1">
      <p:cViewPr>
        <p:scale>
          <a:sx n="96" d="100"/>
          <a:sy n="96" d="100"/>
        </p:scale>
        <p:origin x="496"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90D88-F37B-4B40-A947-49EE9475FEFF}" type="datetimeFigureOut">
              <a:rPr lang="en-US" smtClean="0"/>
              <a:t>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7D5C27-BF5C-C442-BCCF-890220BE6211}" type="slidenum">
              <a:rPr lang="en-US" smtClean="0"/>
              <a:t>‹#›</a:t>
            </a:fld>
            <a:endParaRPr lang="en-US"/>
          </a:p>
        </p:txBody>
      </p:sp>
    </p:spTree>
    <p:extLst>
      <p:ext uri="{BB962C8B-B14F-4D97-AF65-F5344CB8AC3E}">
        <p14:creationId xmlns:p14="http://schemas.microsoft.com/office/powerpoint/2010/main" val="31660875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learning new language…..</a:t>
            </a:r>
          </a:p>
          <a:p>
            <a:r>
              <a:rPr lang="en-US" dirty="0"/>
              <a:t>Not just WHICH object, but also which concept</a:t>
            </a:r>
          </a:p>
        </p:txBody>
      </p:sp>
      <p:sp>
        <p:nvSpPr>
          <p:cNvPr id="4" name="Slide Number Placeholder 3"/>
          <p:cNvSpPr>
            <a:spLocks noGrp="1"/>
          </p:cNvSpPr>
          <p:nvPr>
            <p:ph type="sldNum" sz="quarter" idx="5"/>
          </p:nvPr>
        </p:nvSpPr>
        <p:spPr/>
        <p:txBody>
          <a:bodyPr/>
          <a:lstStyle/>
          <a:p>
            <a:fld id="{F47D5C27-BF5C-C442-BCCF-890220BE6211}" type="slidenum">
              <a:rPr lang="en-US" smtClean="0"/>
              <a:t>5</a:t>
            </a:fld>
            <a:endParaRPr lang="en-US"/>
          </a:p>
        </p:txBody>
      </p:sp>
    </p:spTree>
    <p:extLst>
      <p:ext uri="{BB962C8B-B14F-4D97-AF65-F5344CB8AC3E}">
        <p14:creationId xmlns:p14="http://schemas.microsoft.com/office/powerpoint/2010/main" val="832182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likelihood</a:t>
            </a:r>
            <a:r>
              <a:rPr lang="en-US" baseline="0" dirty="0"/>
              <a:t> – how much expect to observe d if h true</a:t>
            </a:r>
          </a:p>
          <a:p>
            <a:r>
              <a:rPr lang="en-US" baseline="0" dirty="0"/>
              <a:t>prior – how much believe in h prior to </a:t>
            </a:r>
            <a:r>
              <a:rPr lang="en-US" baseline="0" dirty="0" err="1"/>
              <a:t>observind</a:t>
            </a:r>
            <a:r>
              <a:rPr lang="en-US" baseline="0" dirty="0"/>
              <a:t> d</a:t>
            </a:r>
          </a:p>
          <a:p>
            <a:r>
              <a:rPr lang="en-US" baseline="0" dirty="0" err="1"/>
              <a:t>nomalizing</a:t>
            </a:r>
            <a:r>
              <a:rPr lang="en-US" baseline="0" dirty="0"/>
              <a:t> term – sum over the </a:t>
            </a:r>
            <a:r>
              <a:rPr lang="en-US" baseline="0" dirty="0" err="1"/>
              <a:t>prob</a:t>
            </a:r>
            <a:r>
              <a:rPr lang="en-US" baseline="0" dirty="0"/>
              <a:t> of each possible h</a:t>
            </a:r>
          </a:p>
          <a:p>
            <a:endParaRPr lang="en-US" baseline="0" dirty="0"/>
          </a:p>
          <a:p>
            <a:r>
              <a:rPr lang="en-US" baseline="0" dirty="0"/>
              <a:t>Together, these terms give us the posterior – how much believe in h given d is true</a:t>
            </a:r>
          </a:p>
          <a:p>
            <a:endParaRPr lang="en-US" baseline="0" dirty="0"/>
          </a:p>
          <a:p>
            <a:endParaRPr lang="en-US" baseline="0" dirty="0"/>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Computing degrees of belief as probabilities depends on two components. One, called the prior probability and denoted P(hi), captures how much we believe in hi prior to observing the data d. The other, called the likelihood and denoted P(</a:t>
            </a:r>
            <a:r>
              <a:rPr lang="en-US" sz="1200" kern="1200" dirty="0" err="1">
                <a:solidFill>
                  <a:schemeClr val="tx1"/>
                </a:solidFill>
                <a:effectLst/>
                <a:latin typeface="+mn-lt"/>
                <a:ea typeface="+mn-ea"/>
                <a:cs typeface="+mn-cs"/>
              </a:rPr>
              <a:t>d|hi</a:t>
            </a:r>
            <a:r>
              <a:rPr lang="en-US" sz="1200" kern="1200" dirty="0">
                <a:solidFill>
                  <a:schemeClr val="tx1"/>
                </a:solidFill>
                <a:effectLst/>
                <a:latin typeface="+mn-lt"/>
                <a:ea typeface="+mn-ea"/>
                <a:cs typeface="+mn-cs"/>
              </a:rPr>
              <a:t>), captures the probability with which we would expect to observe the data d if hi were true. These combine to yield the posterior probability of hi, given via Bayes’ Rule: </a:t>
            </a:r>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F4EEEC4-35C0-5341-A6CA-E11EFB19BA20}" type="slidenum">
              <a:rPr lang="en-US" smtClean="0"/>
              <a:t>7</a:t>
            </a:fld>
            <a:endParaRPr lang="en-US"/>
          </a:p>
        </p:txBody>
      </p:sp>
    </p:spTree>
    <p:extLst>
      <p:ext uri="{BB962C8B-B14F-4D97-AF65-F5344CB8AC3E}">
        <p14:creationId xmlns:p14="http://schemas.microsoft.com/office/powerpoint/2010/main" val="3216851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76BBF-BF34-7244-A8D2-11FFBE140465}"/>
              </a:ext>
            </a:extLst>
          </p:cNvPr>
          <p:cNvSpPr>
            <a:spLocks noGrp="1"/>
          </p:cNvSpPr>
          <p:nvPr>
            <p:ph type="ctrTitle" hasCustomPrompt="1"/>
          </p:nvPr>
        </p:nvSpPr>
        <p:spPr>
          <a:xfrm>
            <a:off x="1524000" y="1122363"/>
            <a:ext cx="9144000" cy="2387600"/>
          </a:xfrm>
        </p:spPr>
        <p:txBody>
          <a:bodyPr anchor="b"/>
          <a:lstStyle>
            <a:lvl1pPr algn="ctr">
              <a:defRPr sz="6000">
                <a:latin typeface="Avenir Book" panose="02000503020000020003" pitchFamily="2" charset="0"/>
              </a:defRPr>
            </a:lvl1pPr>
          </a:lstStyle>
          <a:p>
            <a:r>
              <a:rPr lang="en-US" dirty="0"/>
              <a:t>Class Title</a:t>
            </a:r>
          </a:p>
        </p:txBody>
      </p:sp>
      <p:sp>
        <p:nvSpPr>
          <p:cNvPr id="3" name="Subtitle 2">
            <a:extLst>
              <a:ext uri="{FF2B5EF4-FFF2-40B4-BE49-F238E27FC236}">
                <a16:creationId xmlns:a16="http://schemas.microsoft.com/office/drawing/2014/main" id="{FBDC099D-F0A1-6E4B-A9BF-C7E323D8AE65}"/>
              </a:ext>
            </a:extLst>
          </p:cNvPr>
          <p:cNvSpPr>
            <a:spLocks noGrp="1"/>
          </p:cNvSpPr>
          <p:nvPr>
            <p:ph type="subTitle" idx="1" hasCustomPrompt="1"/>
          </p:nvPr>
        </p:nvSpPr>
        <p:spPr>
          <a:xfrm>
            <a:off x="1524000" y="4270790"/>
            <a:ext cx="9144000" cy="1655762"/>
          </a:xfrm>
        </p:spPr>
        <p:txBody>
          <a:bodyPr/>
          <a:lstStyle>
            <a:lvl1pPr marL="0" indent="0" algn="ctr">
              <a:buNone/>
              <a:defRPr sz="2400">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15 January 2020</a:t>
            </a:r>
          </a:p>
          <a:p>
            <a:r>
              <a:rPr lang="en-US" dirty="0"/>
              <a:t>Modern Research Methods (Psych 85311)</a:t>
            </a:r>
          </a:p>
          <a:p>
            <a:r>
              <a:rPr lang="en-US" dirty="0"/>
              <a:t>Molly Lewis </a:t>
            </a:r>
          </a:p>
        </p:txBody>
      </p:sp>
      <p:sp>
        <p:nvSpPr>
          <p:cNvPr id="4" name="Date Placeholder 3">
            <a:extLst>
              <a:ext uri="{FF2B5EF4-FFF2-40B4-BE49-F238E27FC236}">
                <a16:creationId xmlns:a16="http://schemas.microsoft.com/office/drawing/2014/main" id="{F6549F3F-202F-FC4A-A24C-DFEF2620A4D1}"/>
              </a:ext>
            </a:extLst>
          </p:cNvPr>
          <p:cNvSpPr>
            <a:spLocks noGrp="1"/>
          </p:cNvSpPr>
          <p:nvPr>
            <p:ph type="dt" sz="half" idx="10"/>
          </p:nvPr>
        </p:nvSpPr>
        <p:spPr/>
        <p:txBody>
          <a:bodyPr/>
          <a:lstStyle>
            <a:lvl1pPr>
              <a:defRPr>
                <a:latin typeface="Avenir Book" panose="02000503020000020003" pitchFamily="2" charset="0"/>
              </a:defRPr>
            </a:lvl1pPr>
          </a:lstStyle>
          <a:p>
            <a:fld id="{0970E684-C3FC-5F45-816C-B31448B0DC7A}" type="datetimeFigureOut">
              <a:rPr lang="en-US" smtClean="0"/>
              <a:pPr/>
              <a:t>1/9/20</a:t>
            </a:fld>
            <a:endParaRPr lang="en-US"/>
          </a:p>
        </p:txBody>
      </p:sp>
      <p:sp>
        <p:nvSpPr>
          <p:cNvPr id="5" name="Footer Placeholder 4">
            <a:extLst>
              <a:ext uri="{FF2B5EF4-FFF2-40B4-BE49-F238E27FC236}">
                <a16:creationId xmlns:a16="http://schemas.microsoft.com/office/drawing/2014/main" id="{F143459D-8733-C540-A023-A18A8507EFF9}"/>
              </a:ext>
            </a:extLst>
          </p:cNvPr>
          <p:cNvSpPr>
            <a:spLocks noGrp="1"/>
          </p:cNvSpPr>
          <p:nvPr>
            <p:ph type="ftr" sz="quarter" idx="11"/>
          </p:nvPr>
        </p:nvSpPr>
        <p:spPr/>
        <p:txBody>
          <a:bodyPr/>
          <a:lstStyle>
            <a:lvl1pPr>
              <a:defRPr>
                <a:latin typeface="Avenir Book" panose="02000503020000020003" pitchFamily="2" charset="0"/>
              </a:defRPr>
            </a:lvl1pPr>
          </a:lstStyle>
          <a:p>
            <a:endParaRPr lang="en-US"/>
          </a:p>
        </p:txBody>
      </p:sp>
      <p:sp>
        <p:nvSpPr>
          <p:cNvPr id="6" name="Slide Number Placeholder 5">
            <a:extLst>
              <a:ext uri="{FF2B5EF4-FFF2-40B4-BE49-F238E27FC236}">
                <a16:creationId xmlns:a16="http://schemas.microsoft.com/office/drawing/2014/main" id="{905AD919-9F85-3549-96DC-5C54EC0A4713}"/>
              </a:ext>
            </a:extLst>
          </p:cNvPr>
          <p:cNvSpPr>
            <a:spLocks noGrp="1"/>
          </p:cNvSpPr>
          <p:nvPr>
            <p:ph type="sldNum" sz="quarter" idx="12"/>
          </p:nvPr>
        </p:nvSpPr>
        <p:spPr/>
        <p:txBody>
          <a:bodyPr/>
          <a:lstStyle>
            <a:lvl1pPr>
              <a:defRPr>
                <a:latin typeface="Avenir Book" panose="02000503020000020003" pitchFamily="2" charset="0"/>
              </a:defRPr>
            </a:lvl1pPr>
          </a:lstStyle>
          <a:p>
            <a:fld id="{C87494D1-D0DC-F244-9002-CD0C2145567B}" type="slidenum">
              <a:rPr lang="en-US" smtClean="0"/>
              <a:pPr/>
              <a:t>‹#›</a:t>
            </a:fld>
            <a:endParaRPr lang="en-US"/>
          </a:p>
        </p:txBody>
      </p:sp>
      <p:sp>
        <p:nvSpPr>
          <p:cNvPr id="7" name="Rectangle 6">
            <a:extLst>
              <a:ext uri="{FF2B5EF4-FFF2-40B4-BE49-F238E27FC236}">
                <a16:creationId xmlns:a16="http://schemas.microsoft.com/office/drawing/2014/main" id="{AA43CF44-C34F-C74C-8D69-2D069D2E03DD}"/>
              </a:ext>
            </a:extLst>
          </p:cNvPr>
          <p:cNvSpPr/>
          <p:nvPr userDrawn="1"/>
        </p:nvSpPr>
        <p:spPr>
          <a:xfrm>
            <a:off x="129210" y="136525"/>
            <a:ext cx="11917016" cy="6584950"/>
          </a:xfrm>
          <a:prstGeom prst="rect">
            <a:avLst/>
          </a:prstGeom>
          <a:noFill/>
          <a:ln w="317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29655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0C83C-7C99-6B44-9833-D6A32793CD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4E085E5-F0BE-044D-8956-B35A1CB6DB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576D2-9050-5B4E-85C6-4A3DA9A301D3}"/>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CF67646B-BAC2-7747-A955-21F24B2758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0DC851-AA12-0745-BFF1-EB9C3CCDF60B}"/>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1401424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9108CA-B476-9641-BD64-999DD442E3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2C7062-B781-0445-A2B4-CD312A4D84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47DE1-6E69-A44A-A646-5766687A3EC4}"/>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D277408E-69AD-9E47-B99A-3A48AB66AE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A510C-DBB4-8548-89C1-8E1EFEF2DE19}"/>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675785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E304B-E518-A945-AC95-655B7A3AB93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CA1ECE1-7BB9-3F46-96DA-0B52269595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B298B-447F-4D45-BBE1-C534C2BC9F46}"/>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D58130EC-B791-E440-8FC0-ABAD3AE9FC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1CC4AC-6890-4449-AB14-4DF601C7174F}"/>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652333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B632-4E27-D843-AD1C-2D2EBD798AA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D7FD4836-23B0-0144-9214-7FE20A02FC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B34567-C744-3C40-A77B-5CB5E4DD2421}"/>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974BFF6D-6470-E44D-9113-8F884E9CA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F1730-E89A-3343-AFF5-44867014B87B}"/>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95503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23A66-1EB7-B049-A33B-7ED96830F24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FCD846D0-2D43-634B-A009-5E2904636C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C88898-C6E3-D94A-AF10-85FCC41D56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E7D52B-251F-1A46-8FB9-417B5117CDA1}"/>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BFA456B1-D617-294F-A6D7-B7EBD954D2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CD0D73-CAC9-8D48-B76B-481C9BEC5C38}"/>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4131158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FE427-6739-CA48-8197-50C5CF4A26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4FEA53-07DD-6C4D-B2EF-713A841DC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746647-F2E4-774E-9315-A32A9FA5C9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FDB0A3-84B7-B441-93E1-E25624D04C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B2A5AD-9A03-FD42-A5D4-8A281A368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D9EF4C-33E0-A54C-B7A5-05C0D65BB57B}"/>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8" name="Footer Placeholder 7">
            <a:extLst>
              <a:ext uri="{FF2B5EF4-FFF2-40B4-BE49-F238E27FC236}">
                <a16:creationId xmlns:a16="http://schemas.microsoft.com/office/drawing/2014/main" id="{4CE6AE2F-53DD-2F44-8A38-E601E58ADD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ADFD4E-D484-A341-B32D-4042749E8CEF}"/>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2402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3A7B8-654E-1C45-8908-35294174A3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84CFEE-6A23-D74C-BFDF-8AA4DB3FD50B}"/>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4" name="Footer Placeholder 3">
            <a:extLst>
              <a:ext uri="{FF2B5EF4-FFF2-40B4-BE49-F238E27FC236}">
                <a16:creationId xmlns:a16="http://schemas.microsoft.com/office/drawing/2014/main" id="{C1E6D89D-E466-3A4B-8F68-CAF3CDBEFC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CC3608-9C9F-3F46-89B3-CBA5C631A035}"/>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2165255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D6283C-E21B-A949-A285-6B0CE1B92D76}"/>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3" name="Footer Placeholder 2">
            <a:extLst>
              <a:ext uri="{FF2B5EF4-FFF2-40B4-BE49-F238E27FC236}">
                <a16:creationId xmlns:a16="http://schemas.microsoft.com/office/drawing/2014/main" id="{8009FE77-570D-6B47-97D3-B72A13D4DF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8782F7-355F-994D-B3F7-CB7923984FE4}"/>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3916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39110-E76C-B740-9036-4811BEFEC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6658F1-ECFC-5443-B45F-8A9A4346B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BDEF2B-B289-E54C-9F89-89B1F801F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99EA8-1179-2741-AC39-A9BB3A9F6805}"/>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EC518384-05C3-4646-8D74-275D695ADA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CE5F8C-7AC2-AD40-B495-F3183F6A456C}"/>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4077195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DBA91-0D1E-B541-8ED2-ED61A4DAF4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277A1D-1B3B-FA44-B2A4-66F3A0A5E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BA2DEC9-8A9A-1B44-B516-95915520B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2C9AD-29BE-BB43-A2EF-C4E83757C438}"/>
              </a:ext>
            </a:extLst>
          </p:cNvPr>
          <p:cNvSpPr>
            <a:spLocks noGrp="1"/>
          </p:cNvSpPr>
          <p:nvPr>
            <p:ph type="dt" sz="half" idx="10"/>
          </p:nvPr>
        </p:nvSpPr>
        <p:spPr/>
        <p:txBody>
          <a:bodyPr/>
          <a:lstStyle/>
          <a:p>
            <a:fld id="{0970E684-C3FC-5F45-816C-B31448B0DC7A}" type="datetimeFigureOut">
              <a:rPr lang="en-US" smtClean="0"/>
              <a:t>1/9/20</a:t>
            </a:fld>
            <a:endParaRPr lang="en-US"/>
          </a:p>
        </p:txBody>
      </p:sp>
      <p:sp>
        <p:nvSpPr>
          <p:cNvPr id="6" name="Footer Placeholder 5">
            <a:extLst>
              <a:ext uri="{FF2B5EF4-FFF2-40B4-BE49-F238E27FC236}">
                <a16:creationId xmlns:a16="http://schemas.microsoft.com/office/drawing/2014/main" id="{AF1886D0-015E-1F45-8341-3D0FA2C7D3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B5A5FA-95CE-E74C-BC0B-93F6DE691E09}"/>
              </a:ext>
            </a:extLst>
          </p:cNvPr>
          <p:cNvSpPr>
            <a:spLocks noGrp="1"/>
          </p:cNvSpPr>
          <p:nvPr>
            <p:ph type="sldNum" sz="quarter" idx="12"/>
          </p:nvPr>
        </p:nvSpPr>
        <p:spPr/>
        <p:txBody>
          <a:bodyPr/>
          <a:lstStyle/>
          <a:p>
            <a:fld id="{C87494D1-D0DC-F244-9002-CD0C2145567B}" type="slidenum">
              <a:rPr lang="en-US" smtClean="0"/>
              <a:t>‹#›</a:t>
            </a:fld>
            <a:endParaRPr lang="en-US"/>
          </a:p>
        </p:txBody>
      </p:sp>
    </p:spTree>
    <p:extLst>
      <p:ext uri="{BB962C8B-B14F-4D97-AF65-F5344CB8AC3E}">
        <p14:creationId xmlns:p14="http://schemas.microsoft.com/office/powerpoint/2010/main" val="3070346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A122F7-9007-9E48-A973-651ADF8CD6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20C00DDE-1B94-894E-8F39-EA549F5CB5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92B05F7-5F64-2842-A641-970B758057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70E684-C3FC-5F45-816C-B31448B0DC7A}" type="datetimeFigureOut">
              <a:rPr lang="en-US" smtClean="0"/>
              <a:t>1/9/20</a:t>
            </a:fld>
            <a:endParaRPr lang="en-US"/>
          </a:p>
        </p:txBody>
      </p:sp>
      <p:sp>
        <p:nvSpPr>
          <p:cNvPr id="5" name="Footer Placeholder 4">
            <a:extLst>
              <a:ext uri="{FF2B5EF4-FFF2-40B4-BE49-F238E27FC236}">
                <a16:creationId xmlns:a16="http://schemas.microsoft.com/office/drawing/2014/main" id="{8FC75005-62DC-0C4A-BC26-5CA43D228A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1AA8F1A-3E77-674C-ACE5-5C3112039A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494D1-D0DC-F244-9002-CD0C2145567B}" type="slidenum">
              <a:rPr lang="en-US" smtClean="0"/>
              <a:t>‹#›</a:t>
            </a:fld>
            <a:endParaRPr lang="en-US"/>
          </a:p>
        </p:txBody>
      </p:sp>
    </p:spTree>
    <p:extLst>
      <p:ext uri="{BB962C8B-B14F-4D97-AF65-F5344CB8AC3E}">
        <p14:creationId xmlns:p14="http://schemas.microsoft.com/office/powerpoint/2010/main" val="8478442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umulativescience.netlify.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png"/><Relationship Id="rId7" Type="http://schemas.openxmlformats.org/officeDocument/2006/relationships/image" Target="../media/image21.tiff"/><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10" Type="http://schemas.openxmlformats.org/officeDocument/2006/relationships/image" Target="../media/image8.tiff"/><Relationship Id="rId4" Type="http://schemas.openxmlformats.org/officeDocument/2006/relationships/image" Target="../media/image18.png"/><Relationship Id="rId9"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hyperlink" Target="https://langcog.stanford.edu/expts/MLL/XTMEM/exp5/exp5.html" TargetMode="External"/><Relationship Id="rId7" Type="http://schemas.openxmlformats.org/officeDocument/2006/relationships/image" Target="../media/image7.tiff"/><Relationship Id="rId2" Type="http://schemas.openxmlformats.org/officeDocument/2006/relationships/image" Target="../media/image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69038-0E7C-FC49-974E-E1BD1709B729}"/>
              </a:ext>
            </a:extLst>
          </p:cNvPr>
          <p:cNvSpPr>
            <a:spLocks noGrp="1"/>
          </p:cNvSpPr>
          <p:nvPr>
            <p:ph type="ctrTitle"/>
          </p:nvPr>
        </p:nvSpPr>
        <p:spPr>
          <a:xfrm>
            <a:off x="738809" y="1532664"/>
            <a:ext cx="9144000" cy="1104693"/>
          </a:xfrm>
        </p:spPr>
        <p:txBody>
          <a:bodyPr>
            <a:normAutofit fontScale="90000"/>
          </a:bodyPr>
          <a:lstStyle/>
          <a:p>
            <a:pPr algn="l"/>
            <a:r>
              <a:rPr lang="en-US" dirty="0"/>
              <a:t>The scientific process as cumulative</a:t>
            </a:r>
          </a:p>
        </p:txBody>
      </p:sp>
      <p:sp>
        <p:nvSpPr>
          <p:cNvPr id="3" name="Subtitle 2">
            <a:extLst>
              <a:ext uri="{FF2B5EF4-FFF2-40B4-BE49-F238E27FC236}">
                <a16:creationId xmlns:a16="http://schemas.microsoft.com/office/drawing/2014/main" id="{ADC086DC-E1CA-114B-9424-E78221579979}"/>
              </a:ext>
            </a:extLst>
          </p:cNvPr>
          <p:cNvSpPr>
            <a:spLocks noGrp="1"/>
          </p:cNvSpPr>
          <p:nvPr>
            <p:ph type="subTitle" idx="1"/>
          </p:nvPr>
        </p:nvSpPr>
        <p:spPr>
          <a:xfrm>
            <a:off x="738809" y="3244820"/>
            <a:ext cx="9144000" cy="1655762"/>
          </a:xfrm>
        </p:spPr>
        <p:txBody>
          <a:bodyPr/>
          <a:lstStyle/>
          <a:p>
            <a:pPr algn="l"/>
            <a:r>
              <a:rPr lang="en-US" dirty="0"/>
              <a:t>15 January 2020</a:t>
            </a:r>
          </a:p>
          <a:p>
            <a:pPr algn="l"/>
            <a:r>
              <a:rPr lang="en-US" dirty="0"/>
              <a:t>Modern Research Methods</a:t>
            </a:r>
          </a:p>
          <a:p>
            <a:pPr algn="l"/>
            <a:r>
              <a:rPr lang="en-US" dirty="0"/>
              <a:t>Molly Lewis </a:t>
            </a:r>
          </a:p>
          <a:p>
            <a:endParaRPr lang="en-US" dirty="0"/>
          </a:p>
          <a:p>
            <a:endParaRPr lang="en-US" dirty="0"/>
          </a:p>
        </p:txBody>
      </p:sp>
      <p:sp>
        <p:nvSpPr>
          <p:cNvPr id="4" name="Subtitle 2">
            <a:extLst>
              <a:ext uri="{FF2B5EF4-FFF2-40B4-BE49-F238E27FC236}">
                <a16:creationId xmlns:a16="http://schemas.microsoft.com/office/drawing/2014/main" id="{ACE410A3-AD40-6D42-AC94-E5F9A86D2E6C}"/>
              </a:ext>
            </a:extLst>
          </p:cNvPr>
          <p:cNvSpPr txBox="1">
            <a:spLocks/>
          </p:cNvSpPr>
          <p:nvPr/>
        </p:nvSpPr>
        <p:spPr>
          <a:xfrm>
            <a:off x="738809" y="5927796"/>
            <a:ext cx="9144000"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Avenir Book" panose="02000503020000020003" pitchFamily="2"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Avenir Book" panose="02000503020000020003" pitchFamily="2"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Avenir Book" panose="02000503020000020003" pitchFamily="2"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venir Book" panose="02000503020000020003" pitchFamily="2"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Avenir Book" panose="02000503020000020003"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Course Website: </a:t>
            </a:r>
            <a:r>
              <a:rPr lang="en-US" dirty="0">
                <a:hlinkClick r:id="rId2"/>
              </a:rPr>
              <a:t>https://cumulativescience.netlify.com/</a:t>
            </a:r>
            <a:endParaRPr lang="en-US" dirty="0"/>
          </a:p>
          <a:p>
            <a:endParaRPr lang="en-US" dirty="0"/>
          </a:p>
        </p:txBody>
      </p:sp>
    </p:spTree>
    <p:extLst>
      <p:ext uri="{BB962C8B-B14F-4D97-AF65-F5344CB8AC3E}">
        <p14:creationId xmlns:p14="http://schemas.microsoft.com/office/powerpoint/2010/main" val="673385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07-26 at 9.43.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9606" y="890674"/>
            <a:ext cx="7615528" cy="5263821"/>
          </a:xfrm>
          <a:prstGeom prst="rect">
            <a:avLst/>
          </a:prstGeom>
        </p:spPr>
      </p:pic>
      <p:sp>
        <p:nvSpPr>
          <p:cNvPr id="6" name="TextBox 5"/>
          <p:cNvSpPr txBox="1"/>
          <p:nvPr/>
        </p:nvSpPr>
        <p:spPr>
          <a:xfrm>
            <a:off x="2705406" y="1685856"/>
            <a:ext cx="945353" cy="369332"/>
          </a:xfrm>
          <a:prstGeom prst="rect">
            <a:avLst/>
          </a:prstGeom>
          <a:noFill/>
        </p:spPr>
        <p:txBody>
          <a:bodyPr wrap="none" rtlCol="0">
            <a:spAutoFit/>
          </a:bodyPr>
          <a:lstStyle/>
          <a:p>
            <a:r>
              <a:rPr lang="en-US" u="sng" dirty="0"/>
              <a:t>Training</a:t>
            </a:r>
          </a:p>
        </p:txBody>
      </p:sp>
      <p:sp>
        <p:nvSpPr>
          <p:cNvPr id="7" name="TextBox 6"/>
          <p:cNvSpPr txBox="1"/>
          <p:nvPr/>
        </p:nvSpPr>
        <p:spPr>
          <a:xfrm>
            <a:off x="8372021" y="1787877"/>
            <a:ext cx="555921" cy="369332"/>
          </a:xfrm>
          <a:prstGeom prst="rect">
            <a:avLst/>
          </a:prstGeom>
          <a:noFill/>
        </p:spPr>
        <p:txBody>
          <a:bodyPr wrap="none" rtlCol="0">
            <a:spAutoFit/>
          </a:bodyPr>
          <a:lstStyle/>
          <a:p>
            <a:r>
              <a:rPr lang="en-US" u="sng" dirty="0"/>
              <a:t>Test</a:t>
            </a:r>
          </a:p>
        </p:txBody>
      </p:sp>
    </p:spTree>
    <p:extLst>
      <p:ext uri="{BB962C8B-B14F-4D97-AF65-F5344CB8AC3E}">
        <p14:creationId xmlns:p14="http://schemas.microsoft.com/office/powerpoint/2010/main" val="368796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07-26 at 9.41.37 AM.png">
            <a:extLst>
              <a:ext uri="{FF2B5EF4-FFF2-40B4-BE49-F238E27FC236}">
                <a16:creationId xmlns:a16="http://schemas.microsoft.com/office/drawing/2014/main" id="{1FA1C300-EE3B-5A43-94C4-D595A1967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06726" y="3755152"/>
            <a:ext cx="4645462" cy="2529923"/>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612AAABF-D94C-A041-B22F-BFF0D17B08D8}"/>
              </a:ext>
            </a:extLst>
          </p:cNvPr>
          <p:cNvPicPr>
            <a:picLocks noChangeAspect="1"/>
          </p:cNvPicPr>
          <p:nvPr/>
        </p:nvPicPr>
        <p:blipFill>
          <a:blip r:embed="rId3"/>
          <a:stretch>
            <a:fillRect/>
          </a:stretch>
        </p:blipFill>
        <p:spPr>
          <a:xfrm>
            <a:off x="574753" y="906454"/>
            <a:ext cx="5978448" cy="316724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D783D370-F7C9-1D47-94D2-F3EFE93B71B0}"/>
              </a:ext>
            </a:extLst>
          </p:cNvPr>
          <p:cNvPicPr>
            <a:picLocks noChangeAspect="1"/>
          </p:cNvPicPr>
          <p:nvPr/>
        </p:nvPicPr>
        <p:blipFill>
          <a:blip r:embed="rId4"/>
          <a:stretch>
            <a:fillRect/>
          </a:stretch>
        </p:blipFill>
        <p:spPr>
          <a:xfrm>
            <a:off x="5997146" y="750985"/>
            <a:ext cx="5978448" cy="2529923"/>
          </a:xfrm>
          <a:prstGeom prst="rect">
            <a:avLst/>
          </a:prstGeom>
        </p:spPr>
      </p:pic>
      <p:sp>
        <p:nvSpPr>
          <p:cNvPr id="9" name="Down Arrow 8">
            <a:extLst>
              <a:ext uri="{FF2B5EF4-FFF2-40B4-BE49-F238E27FC236}">
                <a16:creationId xmlns:a16="http://schemas.microsoft.com/office/drawing/2014/main" id="{FCD2A3CC-347D-4540-B389-845700302563}"/>
              </a:ext>
            </a:extLst>
          </p:cNvPr>
          <p:cNvSpPr/>
          <p:nvPr/>
        </p:nvSpPr>
        <p:spPr>
          <a:xfrm>
            <a:off x="7429671" y="750985"/>
            <a:ext cx="280945" cy="915659"/>
          </a:xfrm>
          <a:prstGeom prst="down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
        <p:nvSpPr>
          <p:cNvPr id="10" name="Down Arrow 9">
            <a:extLst>
              <a:ext uri="{FF2B5EF4-FFF2-40B4-BE49-F238E27FC236}">
                <a16:creationId xmlns:a16="http://schemas.microsoft.com/office/drawing/2014/main" id="{6D7BB041-FCE5-6B4A-AFF6-9771E4DEA011}"/>
              </a:ext>
            </a:extLst>
          </p:cNvPr>
          <p:cNvSpPr/>
          <p:nvPr/>
        </p:nvSpPr>
        <p:spPr>
          <a:xfrm>
            <a:off x="8288985" y="1360585"/>
            <a:ext cx="280945" cy="915659"/>
          </a:xfrm>
          <a:prstGeom prst="downArrow">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00"/>
              </a:solidFill>
            </a:endParaRPr>
          </a:p>
        </p:txBody>
      </p:sp>
      <p:sp>
        <p:nvSpPr>
          <p:cNvPr id="11" name="TextBox 10">
            <a:extLst>
              <a:ext uri="{FF2B5EF4-FFF2-40B4-BE49-F238E27FC236}">
                <a16:creationId xmlns:a16="http://schemas.microsoft.com/office/drawing/2014/main" id="{8FCEA42F-A498-8D48-9D2A-0C156839148C}"/>
              </a:ext>
            </a:extLst>
          </p:cNvPr>
          <p:cNvSpPr txBox="1"/>
          <p:nvPr/>
        </p:nvSpPr>
        <p:spPr>
          <a:xfrm>
            <a:off x="1344163" y="4850041"/>
            <a:ext cx="3932173" cy="646331"/>
          </a:xfrm>
          <a:prstGeom prst="rect">
            <a:avLst/>
          </a:prstGeom>
          <a:noFill/>
        </p:spPr>
        <p:txBody>
          <a:bodyPr wrap="square" rtlCol="0">
            <a:spAutoFit/>
          </a:bodyPr>
          <a:lstStyle/>
          <a:p>
            <a:r>
              <a:rPr lang="en-US" dirty="0">
                <a:solidFill>
                  <a:srgbClr val="FF0000"/>
                </a:solidFill>
                <a:latin typeface="Avenir Book" panose="02000503020000020003" pitchFamily="2" charset="0"/>
              </a:rPr>
              <a:t>Generalize word MORE broadly when get more examples! </a:t>
            </a:r>
          </a:p>
        </p:txBody>
      </p:sp>
    </p:spTree>
    <p:extLst>
      <p:ext uri="{BB962C8B-B14F-4D97-AF65-F5344CB8AC3E}">
        <p14:creationId xmlns:p14="http://schemas.microsoft.com/office/powerpoint/2010/main" val="285706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social media post&#10;&#10;Description automatically generated">
            <a:extLst>
              <a:ext uri="{FF2B5EF4-FFF2-40B4-BE49-F238E27FC236}">
                <a16:creationId xmlns:a16="http://schemas.microsoft.com/office/drawing/2014/main" id="{93ED2FF6-054A-F642-A8DD-153E2D49D718}"/>
              </a:ext>
            </a:extLst>
          </p:cNvPr>
          <p:cNvPicPr>
            <a:picLocks noChangeAspect="1"/>
          </p:cNvPicPr>
          <p:nvPr/>
        </p:nvPicPr>
        <p:blipFill>
          <a:blip r:embed="rId2"/>
          <a:stretch>
            <a:fillRect/>
          </a:stretch>
        </p:blipFill>
        <p:spPr>
          <a:xfrm>
            <a:off x="2285397" y="666482"/>
            <a:ext cx="4330473" cy="2294183"/>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68AAA5A-5EA3-ED4F-87B4-B50DC81E02E9}"/>
              </a:ext>
            </a:extLst>
          </p:cNvPr>
          <p:cNvPicPr>
            <a:picLocks noChangeAspect="1"/>
          </p:cNvPicPr>
          <p:nvPr/>
        </p:nvPicPr>
        <p:blipFill>
          <a:blip r:embed="rId3"/>
          <a:stretch>
            <a:fillRect/>
          </a:stretch>
        </p:blipFill>
        <p:spPr>
          <a:xfrm>
            <a:off x="6096000" y="1045813"/>
            <a:ext cx="6873391" cy="1811131"/>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159DC92-6C6D-6D4C-BDDF-D05647EF2C6C}"/>
              </a:ext>
            </a:extLst>
          </p:cNvPr>
          <p:cNvPicPr>
            <a:picLocks noChangeAspect="1"/>
          </p:cNvPicPr>
          <p:nvPr/>
        </p:nvPicPr>
        <p:blipFill>
          <a:blip r:embed="rId4"/>
          <a:stretch>
            <a:fillRect/>
          </a:stretch>
        </p:blipFill>
        <p:spPr>
          <a:xfrm>
            <a:off x="5690443" y="3916541"/>
            <a:ext cx="6203286" cy="2679701"/>
          </a:xfrm>
          <a:prstGeom prst="rect">
            <a:avLst/>
          </a:prstGeom>
        </p:spPr>
      </p:pic>
      <p:sp>
        <p:nvSpPr>
          <p:cNvPr id="13" name="TextBox 12">
            <a:extLst>
              <a:ext uri="{FF2B5EF4-FFF2-40B4-BE49-F238E27FC236}">
                <a16:creationId xmlns:a16="http://schemas.microsoft.com/office/drawing/2014/main" id="{908E3110-D33D-6F46-B12D-D0621A9B49F2}"/>
              </a:ext>
            </a:extLst>
          </p:cNvPr>
          <p:cNvSpPr txBox="1"/>
          <p:nvPr/>
        </p:nvSpPr>
        <p:spPr>
          <a:xfrm>
            <a:off x="609600" y="2186609"/>
            <a:ext cx="697627" cy="369332"/>
          </a:xfrm>
          <a:prstGeom prst="rect">
            <a:avLst/>
          </a:prstGeom>
          <a:noFill/>
        </p:spPr>
        <p:txBody>
          <a:bodyPr wrap="none" rtlCol="0">
            <a:spAutoFit/>
          </a:bodyPr>
          <a:lstStyle/>
          <a:p>
            <a:r>
              <a:rPr lang="en-US" b="1" dirty="0">
                <a:solidFill>
                  <a:srgbClr val="FF0000"/>
                </a:solidFill>
                <a:latin typeface="Avenir Book" panose="02000503020000020003" pitchFamily="2" charset="0"/>
              </a:rPr>
              <a:t>2007</a:t>
            </a:r>
          </a:p>
        </p:txBody>
      </p:sp>
      <p:sp>
        <p:nvSpPr>
          <p:cNvPr id="14" name="TextBox 13">
            <a:extLst>
              <a:ext uri="{FF2B5EF4-FFF2-40B4-BE49-F238E27FC236}">
                <a16:creationId xmlns:a16="http://schemas.microsoft.com/office/drawing/2014/main" id="{00AE8A20-3033-174E-96B9-23BA7C7FB06E}"/>
              </a:ext>
            </a:extLst>
          </p:cNvPr>
          <p:cNvSpPr txBox="1"/>
          <p:nvPr/>
        </p:nvSpPr>
        <p:spPr>
          <a:xfrm>
            <a:off x="609599" y="4977883"/>
            <a:ext cx="697627" cy="369332"/>
          </a:xfrm>
          <a:prstGeom prst="rect">
            <a:avLst/>
          </a:prstGeom>
          <a:noFill/>
        </p:spPr>
        <p:txBody>
          <a:bodyPr wrap="none" rtlCol="0">
            <a:spAutoFit/>
          </a:bodyPr>
          <a:lstStyle/>
          <a:p>
            <a:r>
              <a:rPr lang="en-US" b="1" dirty="0">
                <a:solidFill>
                  <a:srgbClr val="FF0000"/>
                </a:solidFill>
                <a:latin typeface="Avenir Book" panose="02000503020000020003" pitchFamily="2" charset="0"/>
              </a:rPr>
              <a:t>2011</a:t>
            </a:r>
          </a:p>
        </p:txBody>
      </p:sp>
      <p:pic>
        <p:nvPicPr>
          <p:cNvPr id="15" name="Picture 14">
            <a:extLst>
              <a:ext uri="{FF2B5EF4-FFF2-40B4-BE49-F238E27FC236}">
                <a16:creationId xmlns:a16="http://schemas.microsoft.com/office/drawing/2014/main" id="{D445E8DC-186B-4A48-BF29-70BAA488C4C2}"/>
              </a:ext>
            </a:extLst>
          </p:cNvPr>
          <p:cNvPicPr>
            <a:picLocks noChangeAspect="1"/>
          </p:cNvPicPr>
          <p:nvPr/>
        </p:nvPicPr>
        <p:blipFill>
          <a:blip r:embed="rId5"/>
          <a:stretch>
            <a:fillRect/>
          </a:stretch>
        </p:blipFill>
        <p:spPr>
          <a:xfrm>
            <a:off x="1547710" y="4609528"/>
            <a:ext cx="737687" cy="737687"/>
          </a:xfrm>
          <a:prstGeom prst="rect">
            <a:avLst/>
          </a:prstGeom>
        </p:spPr>
      </p:pic>
      <p:pic>
        <p:nvPicPr>
          <p:cNvPr id="17" name="Picture 16">
            <a:extLst>
              <a:ext uri="{FF2B5EF4-FFF2-40B4-BE49-F238E27FC236}">
                <a16:creationId xmlns:a16="http://schemas.microsoft.com/office/drawing/2014/main" id="{61B5B0E8-A1BA-A040-9E2C-AFD56C0C6ED8}"/>
              </a:ext>
            </a:extLst>
          </p:cNvPr>
          <p:cNvPicPr>
            <a:picLocks noChangeAspect="1"/>
          </p:cNvPicPr>
          <p:nvPr/>
        </p:nvPicPr>
        <p:blipFill rotWithShape="1">
          <a:blip r:embed="rId6"/>
          <a:srcRect r="10839"/>
          <a:stretch/>
        </p:blipFill>
        <p:spPr>
          <a:xfrm>
            <a:off x="2222721" y="4609528"/>
            <a:ext cx="657728" cy="737687"/>
          </a:xfrm>
          <a:prstGeom prst="rect">
            <a:avLst/>
          </a:prstGeom>
        </p:spPr>
      </p:pic>
      <p:pic>
        <p:nvPicPr>
          <p:cNvPr id="18" name="Picture 17">
            <a:extLst>
              <a:ext uri="{FF2B5EF4-FFF2-40B4-BE49-F238E27FC236}">
                <a16:creationId xmlns:a16="http://schemas.microsoft.com/office/drawing/2014/main" id="{55C5CDDD-22F8-644B-A929-5F14C0A12213}"/>
              </a:ext>
            </a:extLst>
          </p:cNvPr>
          <p:cNvPicPr>
            <a:picLocks noChangeAspect="1"/>
          </p:cNvPicPr>
          <p:nvPr/>
        </p:nvPicPr>
        <p:blipFill>
          <a:blip r:embed="rId7"/>
          <a:stretch>
            <a:fillRect/>
          </a:stretch>
        </p:blipFill>
        <p:spPr>
          <a:xfrm>
            <a:off x="1547710" y="5347215"/>
            <a:ext cx="723900" cy="1016000"/>
          </a:xfrm>
          <a:prstGeom prst="rect">
            <a:avLst/>
          </a:prstGeom>
        </p:spPr>
      </p:pic>
      <p:pic>
        <p:nvPicPr>
          <p:cNvPr id="19" name="Picture 18">
            <a:extLst>
              <a:ext uri="{FF2B5EF4-FFF2-40B4-BE49-F238E27FC236}">
                <a16:creationId xmlns:a16="http://schemas.microsoft.com/office/drawing/2014/main" id="{EAE39C50-89E0-EB44-92D5-3E919D7F5973}"/>
              </a:ext>
            </a:extLst>
          </p:cNvPr>
          <p:cNvPicPr>
            <a:picLocks noChangeAspect="1"/>
          </p:cNvPicPr>
          <p:nvPr/>
        </p:nvPicPr>
        <p:blipFill>
          <a:blip r:embed="rId8"/>
          <a:stretch>
            <a:fillRect/>
          </a:stretch>
        </p:blipFill>
        <p:spPr>
          <a:xfrm>
            <a:off x="2234730" y="5347215"/>
            <a:ext cx="673100" cy="1016000"/>
          </a:xfrm>
          <a:prstGeom prst="rect">
            <a:avLst/>
          </a:prstGeom>
        </p:spPr>
      </p:pic>
      <p:pic>
        <p:nvPicPr>
          <p:cNvPr id="20" name="Picture 19">
            <a:extLst>
              <a:ext uri="{FF2B5EF4-FFF2-40B4-BE49-F238E27FC236}">
                <a16:creationId xmlns:a16="http://schemas.microsoft.com/office/drawing/2014/main" id="{12AD132A-8E01-7644-8720-E100EA112C58}"/>
              </a:ext>
            </a:extLst>
          </p:cNvPr>
          <p:cNvPicPr>
            <a:picLocks noChangeAspect="1"/>
          </p:cNvPicPr>
          <p:nvPr/>
        </p:nvPicPr>
        <p:blipFill>
          <a:blip r:embed="rId9"/>
          <a:stretch>
            <a:fillRect/>
          </a:stretch>
        </p:blipFill>
        <p:spPr>
          <a:xfrm>
            <a:off x="1591074" y="1510785"/>
            <a:ext cx="737687" cy="737687"/>
          </a:xfrm>
          <a:prstGeom prst="rect">
            <a:avLst/>
          </a:prstGeom>
        </p:spPr>
      </p:pic>
      <p:pic>
        <p:nvPicPr>
          <p:cNvPr id="21" name="Picture 20">
            <a:extLst>
              <a:ext uri="{FF2B5EF4-FFF2-40B4-BE49-F238E27FC236}">
                <a16:creationId xmlns:a16="http://schemas.microsoft.com/office/drawing/2014/main" id="{398A3909-677E-0F4E-897C-B11CED2B9609}"/>
              </a:ext>
            </a:extLst>
          </p:cNvPr>
          <p:cNvPicPr>
            <a:picLocks noChangeAspect="1"/>
          </p:cNvPicPr>
          <p:nvPr/>
        </p:nvPicPr>
        <p:blipFill>
          <a:blip r:embed="rId10"/>
          <a:stretch>
            <a:fillRect/>
          </a:stretch>
        </p:blipFill>
        <p:spPr>
          <a:xfrm>
            <a:off x="1591074" y="2186609"/>
            <a:ext cx="737688" cy="737688"/>
          </a:xfrm>
          <a:prstGeom prst="rect">
            <a:avLst/>
          </a:prstGeom>
        </p:spPr>
      </p:pic>
      <p:sp>
        <p:nvSpPr>
          <p:cNvPr id="23" name="Oval Callout 22">
            <a:extLst>
              <a:ext uri="{FF2B5EF4-FFF2-40B4-BE49-F238E27FC236}">
                <a16:creationId xmlns:a16="http://schemas.microsoft.com/office/drawing/2014/main" id="{08E32EAF-703C-4541-B440-6D0A2AA8D9C7}"/>
              </a:ext>
            </a:extLst>
          </p:cNvPr>
          <p:cNvSpPr/>
          <p:nvPr/>
        </p:nvSpPr>
        <p:spPr>
          <a:xfrm>
            <a:off x="3184977" y="4044432"/>
            <a:ext cx="1910414" cy="715617"/>
          </a:xfrm>
          <a:prstGeom prst="wedgeEllipseCallout">
            <a:avLst>
              <a:gd name="adj1" fmla="val -76123"/>
              <a:gd name="adj2" fmla="val 77315"/>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B6EF9B2-102D-9C4D-8FF3-3BC90251E32C}"/>
              </a:ext>
            </a:extLst>
          </p:cNvPr>
          <p:cNvSpPr txBox="1"/>
          <p:nvPr/>
        </p:nvSpPr>
        <p:spPr>
          <a:xfrm>
            <a:off x="3195381" y="4240196"/>
            <a:ext cx="1872629" cy="369332"/>
          </a:xfrm>
          <a:prstGeom prst="rect">
            <a:avLst/>
          </a:prstGeom>
          <a:noFill/>
        </p:spPr>
        <p:txBody>
          <a:bodyPr wrap="none" rtlCol="0">
            <a:spAutoFit/>
          </a:bodyPr>
          <a:lstStyle/>
          <a:p>
            <a:r>
              <a:rPr lang="en-US" i="1" dirty="0">
                <a:latin typeface="Avenir Book" panose="02000503020000020003" pitchFamily="2" charset="0"/>
              </a:rPr>
              <a:t>Hold the phone!</a:t>
            </a:r>
          </a:p>
        </p:txBody>
      </p:sp>
    </p:spTree>
    <p:extLst>
      <p:ext uri="{BB962C8B-B14F-4D97-AF65-F5344CB8AC3E}">
        <p14:creationId xmlns:p14="http://schemas.microsoft.com/office/powerpoint/2010/main" val="362106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0B8AC-8DBE-7148-B5FF-933B8C6373A0}"/>
              </a:ext>
            </a:extLst>
          </p:cNvPr>
          <p:cNvSpPr>
            <a:spLocks noGrp="1"/>
          </p:cNvSpPr>
          <p:nvPr>
            <p:ph type="title"/>
          </p:nvPr>
        </p:nvSpPr>
        <p:spPr/>
        <p:txBody>
          <a:bodyPr/>
          <a:lstStyle/>
          <a:p>
            <a:r>
              <a:rPr lang="en-US" dirty="0"/>
              <a:t>Your theory is wrong…</a:t>
            </a:r>
          </a:p>
        </p:txBody>
      </p:sp>
      <p:pic>
        <p:nvPicPr>
          <p:cNvPr id="5" name="Content Placeholder 4" descr="A close up of a newspaper&#10;&#10;Description automatically generated">
            <a:extLst>
              <a:ext uri="{FF2B5EF4-FFF2-40B4-BE49-F238E27FC236}">
                <a16:creationId xmlns:a16="http://schemas.microsoft.com/office/drawing/2014/main" id="{B6FA73E4-56FD-3049-9DCF-263C356B0978}"/>
              </a:ext>
            </a:extLst>
          </p:cNvPr>
          <p:cNvPicPr>
            <a:picLocks noGrp="1" noChangeAspect="1"/>
          </p:cNvPicPr>
          <p:nvPr>
            <p:ph idx="1"/>
          </p:nvPr>
        </p:nvPicPr>
        <p:blipFill>
          <a:blip r:embed="rId2"/>
          <a:stretch>
            <a:fillRect/>
          </a:stretch>
        </p:blipFill>
        <p:spPr>
          <a:xfrm>
            <a:off x="934105" y="1838877"/>
            <a:ext cx="3353146" cy="4351338"/>
          </a:xfrm>
        </p:spPr>
      </p:pic>
    </p:spTree>
    <p:extLst>
      <p:ext uri="{BB962C8B-B14F-4D97-AF65-F5344CB8AC3E}">
        <p14:creationId xmlns:p14="http://schemas.microsoft.com/office/powerpoint/2010/main" val="889883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50A4-2949-4040-861E-EE4BABE6C2F8}"/>
              </a:ext>
            </a:extLst>
          </p:cNvPr>
          <p:cNvSpPr>
            <a:spLocks noGrp="1"/>
          </p:cNvSpPr>
          <p:nvPr>
            <p:ph type="title"/>
          </p:nvPr>
        </p:nvSpPr>
        <p:spPr/>
        <p:txBody>
          <a:bodyPr/>
          <a:lstStyle/>
          <a:p>
            <a:endParaRPr lang="en-US"/>
          </a:p>
        </p:txBody>
      </p:sp>
      <p:pic>
        <p:nvPicPr>
          <p:cNvPr id="5" name="Content Placeholder 4" descr="A screenshot of a cell phone&#10;&#10;Description automatically generated">
            <a:extLst>
              <a:ext uri="{FF2B5EF4-FFF2-40B4-BE49-F238E27FC236}">
                <a16:creationId xmlns:a16="http://schemas.microsoft.com/office/drawing/2014/main" id="{A21596CB-D75E-004C-930C-CAFD6857755A}"/>
              </a:ext>
            </a:extLst>
          </p:cNvPr>
          <p:cNvPicPr>
            <a:picLocks noGrp="1" noChangeAspect="1"/>
          </p:cNvPicPr>
          <p:nvPr>
            <p:ph idx="1"/>
          </p:nvPr>
        </p:nvPicPr>
        <p:blipFill>
          <a:blip r:embed="rId2"/>
          <a:stretch>
            <a:fillRect/>
          </a:stretch>
        </p:blipFill>
        <p:spPr>
          <a:xfrm>
            <a:off x="5058718" y="1931642"/>
            <a:ext cx="6295082" cy="4351338"/>
          </a:xfrm>
        </p:spPr>
      </p:pic>
    </p:spTree>
    <p:extLst>
      <p:ext uri="{BB962C8B-B14F-4D97-AF65-F5344CB8AC3E}">
        <p14:creationId xmlns:p14="http://schemas.microsoft.com/office/powerpoint/2010/main" val="4024214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B354-4707-E440-A83F-B6F59DD0D80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ECE2C34-6C05-6F4D-8EA7-55DD3D0D343B}"/>
              </a:ext>
            </a:extLst>
          </p:cNvPr>
          <p:cNvPicPr>
            <a:picLocks noChangeAspect="1"/>
          </p:cNvPicPr>
          <p:nvPr/>
        </p:nvPicPr>
        <p:blipFill>
          <a:blip r:embed="rId2"/>
          <a:stretch>
            <a:fillRect/>
          </a:stretch>
        </p:blipFill>
        <p:spPr>
          <a:xfrm>
            <a:off x="786095" y="4287537"/>
            <a:ext cx="1465134" cy="1461368"/>
          </a:xfrm>
          <a:prstGeom prst="rect">
            <a:avLst/>
          </a:prstGeom>
        </p:spPr>
      </p:pic>
      <p:sp>
        <p:nvSpPr>
          <p:cNvPr id="5" name="Cloud Callout 4">
            <a:extLst>
              <a:ext uri="{FF2B5EF4-FFF2-40B4-BE49-F238E27FC236}">
                <a16:creationId xmlns:a16="http://schemas.microsoft.com/office/drawing/2014/main" id="{199C562E-E174-E543-997F-1215706D22A3}"/>
              </a:ext>
            </a:extLst>
          </p:cNvPr>
          <p:cNvSpPr/>
          <p:nvPr/>
        </p:nvSpPr>
        <p:spPr>
          <a:xfrm>
            <a:off x="1751141" y="1976185"/>
            <a:ext cx="3191920" cy="1848678"/>
          </a:xfrm>
          <a:prstGeom prst="cloudCallout">
            <a:avLst>
              <a:gd name="adj1" fmla="val -32093"/>
              <a:gd name="adj2" fmla="val 69853"/>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1931C957-0834-1949-8803-93F70624E934}"/>
              </a:ext>
            </a:extLst>
          </p:cNvPr>
          <p:cNvSpPr txBox="1"/>
          <p:nvPr/>
        </p:nvSpPr>
        <p:spPr>
          <a:xfrm>
            <a:off x="2096562" y="2438859"/>
            <a:ext cx="2595582" cy="646331"/>
          </a:xfrm>
          <a:prstGeom prst="rect">
            <a:avLst/>
          </a:prstGeom>
          <a:noFill/>
        </p:spPr>
        <p:txBody>
          <a:bodyPr wrap="none" rtlCol="0">
            <a:spAutoFit/>
          </a:bodyPr>
          <a:lstStyle/>
          <a:p>
            <a:r>
              <a:rPr lang="en-US" i="1" dirty="0">
                <a:latin typeface="Avenir Book" panose="02000503020000020003" pitchFamily="2" charset="0"/>
              </a:rPr>
              <a:t>?? I want to understand</a:t>
            </a:r>
          </a:p>
          <a:p>
            <a:r>
              <a:rPr lang="en-US" i="1" dirty="0">
                <a:latin typeface="Avenir Book" panose="02000503020000020003" pitchFamily="2" charset="0"/>
              </a:rPr>
              <a:t>this discrepancy</a:t>
            </a:r>
          </a:p>
        </p:txBody>
      </p:sp>
    </p:spTree>
    <p:extLst>
      <p:ext uri="{BB962C8B-B14F-4D97-AF65-F5344CB8AC3E}">
        <p14:creationId xmlns:p14="http://schemas.microsoft.com/office/powerpoint/2010/main" val="152742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7554B-EC22-D24C-8220-0F7804732341}"/>
              </a:ext>
            </a:extLst>
          </p:cNvPr>
          <p:cNvSpPr>
            <a:spLocks noGrp="1"/>
          </p:cNvSpPr>
          <p:nvPr>
            <p:ph type="title"/>
          </p:nvPr>
        </p:nvSpPr>
        <p:spPr/>
        <p:txBody>
          <a:bodyPr/>
          <a:lstStyle/>
          <a:p>
            <a:r>
              <a:rPr lang="en-US" dirty="0"/>
              <a:t>Tools I used in this project</a:t>
            </a:r>
          </a:p>
        </p:txBody>
      </p:sp>
      <p:sp>
        <p:nvSpPr>
          <p:cNvPr id="3" name="Content Placeholder 2">
            <a:extLst>
              <a:ext uri="{FF2B5EF4-FFF2-40B4-BE49-F238E27FC236}">
                <a16:creationId xmlns:a16="http://schemas.microsoft.com/office/drawing/2014/main" id="{9ACBE3DC-46B6-A14A-9F20-9679DBAF4EDA}"/>
              </a:ext>
            </a:extLst>
          </p:cNvPr>
          <p:cNvSpPr>
            <a:spLocks noGrp="1"/>
          </p:cNvSpPr>
          <p:nvPr>
            <p:ph idx="1"/>
          </p:nvPr>
        </p:nvSpPr>
        <p:spPr/>
        <p:txBody>
          <a:bodyPr/>
          <a:lstStyle/>
          <a:p>
            <a:r>
              <a:rPr lang="en-US" dirty="0"/>
              <a:t>Define replicability </a:t>
            </a:r>
          </a:p>
          <a:p>
            <a:r>
              <a:rPr lang="en-US" dirty="0"/>
              <a:t>Reproducibility</a:t>
            </a:r>
          </a:p>
          <a:p>
            <a:r>
              <a:rPr lang="en-US" dirty="0" err="1"/>
              <a:t>Github</a:t>
            </a:r>
            <a:endParaRPr lang="en-US" dirty="0"/>
          </a:p>
          <a:p>
            <a:r>
              <a:rPr lang="en-US" dirty="0"/>
              <a:t>OSF</a:t>
            </a:r>
          </a:p>
          <a:p>
            <a:r>
              <a:rPr lang="en-US" dirty="0" err="1"/>
              <a:t>Rstudio</a:t>
            </a:r>
            <a:r>
              <a:rPr lang="en-US" dirty="0"/>
              <a:t>, R, </a:t>
            </a:r>
            <a:r>
              <a:rPr lang="en-US" dirty="0" err="1"/>
              <a:t>Rstudio</a:t>
            </a:r>
            <a:endParaRPr lang="en-US" dirty="0"/>
          </a:p>
          <a:p>
            <a:r>
              <a:rPr lang="en-US" dirty="0"/>
              <a:t>Online experiments</a:t>
            </a:r>
          </a:p>
          <a:p>
            <a:r>
              <a:rPr lang="en-US" dirty="0"/>
              <a:t>Meta-analysis</a:t>
            </a:r>
          </a:p>
        </p:txBody>
      </p:sp>
    </p:spTree>
    <p:extLst>
      <p:ext uri="{BB962C8B-B14F-4D97-AF65-F5344CB8AC3E}">
        <p14:creationId xmlns:p14="http://schemas.microsoft.com/office/powerpoint/2010/main" val="604872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EC33C4-823B-584F-8F8D-4DD5C285568B}"/>
              </a:ext>
            </a:extLst>
          </p:cNvPr>
          <p:cNvSpPr/>
          <p:nvPr/>
        </p:nvSpPr>
        <p:spPr>
          <a:xfrm>
            <a:off x="0" y="0"/>
            <a:ext cx="12192000" cy="1617785"/>
          </a:xfrm>
          <a:prstGeom prst="rect">
            <a:avLst/>
          </a:prstGeom>
          <a:solidFill>
            <a:srgbClr val="00B050">
              <a:alpha val="51000"/>
            </a:srgb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DE72EC-5CD8-AB45-A4B7-FF53484B4781}"/>
              </a:ext>
            </a:extLst>
          </p:cNvPr>
          <p:cNvSpPr>
            <a:spLocks noGrp="1"/>
          </p:cNvSpPr>
          <p:nvPr>
            <p:ph type="title"/>
          </p:nvPr>
        </p:nvSpPr>
        <p:spPr>
          <a:xfrm>
            <a:off x="416168" y="107218"/>
            <a:ext cx="10515600" cy="1325563"/>
          </a:xfrm>
        </p:spPr>
        <p:txBody>
          <a:bodyPr/>
          <a:lstStyle/>
          <a:p>
            <a:r>
              <a:rPr lang="en-US" dirty="0"/>
              <a:t>Next Time: Introduction to R (Lab)</a:t>
            </a:r>
          </a:p>
        </p:txBody>
      </p:sp>
      <p:sp>
        <p:nvSpPr>
          <p:cNvPr id="3" name="Content Placeholder 2">
            <a:extLst>
              <a:ext uri="{FF2B5EF4-FFF2-40B4-BE49-F238E27FC236}">
                <a16:creationId xmlns:a16="http://schemas.microsoft.com/office/drawing/2014/main" id="{81BCF28D-17E1-6640-8571-6EBCD0321629}"/>
              </a:ext>
            </a:extLst>
          </p:cNvPr>
          <p:cNvSpPr>
            <a:spLocks noGrp="1"/>
          </p:cNvSpPr>
          <p:nvPr>
            <p:ph idx="1"/>
          </p:nvPr>
        </p:nvSpPr>
        <p:spPr>
          <a:xfrm>
            <a:off x="416168" y="1985780"/>
            <a:ext cx="5343418" cy="4351338"/>
          </a:xfrm>
        </p:spPr>
        <p:txBody>
          <a:bodyPr>
            <a:normAutofit/>
          </a:bodyPr>
          <a:lstStyle/>
          <a:p>
            <a:r>
              <a:rPr lang="en-US" dirty="0"/>
              <a:t>Bring your computer if you prefer to use it</a:t>
            </a:r>
          </a:p>
          <a:p>
            <a:r>
              <a:rPr lang="en-US" dirty="0"/>
              <a:t>Porter 232P</a:t>
            </a:r>
          </a:p>
          <a:p>
            <a:r>
              <a:rPr lang="en-US" dirty="0"/>
              <a:t>Reading:</a:t>
            </a:r>
          </a:p>
          <a:p>
            <a:pPr lvl="1"/>
            <a:endParaRPr lang="en-US" dirty="0"/>
          </a:p>
        </p:txBody>
      </p:sp>
      <p:pic>
        <p:nvPicPr>
          <p:cNvPr id="7" name="Picture 6" descr="A screenshot of a social media post&#10;&#10;Description automatically generated">
            <a:extLst>
              <a:ext uri="{FF2B5EF4-FFF2-40B4-BE49-F238E27FC236}">
                <a16:creationId xmlns:a16="http://schemas.microsoft.com/office/drawing/2014/main" id="{1EC71617-4235-2F47-A61C-A8207977ADE1}"/>
              </a:ext>
            </a:extLst>
          </p:cNvPr>
          <p:cNvPicPr>
            <a:picLocks noChangeAspect="1"/>
          </p:cNvPicPr>
          <p:nvPr/>
        </p:nvPicPr>
        <p:blipFill>
          <a:blip r:embed="rId2"/>
          <a:stretch>
            <a:fillRect/>
          </a:stretch>
        </p:blipFill>
        <p:spPr>
          <a:xfrm>
            <a:off x="6373656" y="3793977"/>
            <a:ext cx="4502426" cy="2942656"/>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938EC2E6-791B-ED4D-9F43-1FD290E7CF9C}"/>
              </a:ext>
            </a:extLst>
          </p:cNvPr>
          <p:cNvPicPr>
            <a:picLocks noChangeAspect="1"/>
          </p:cNvPicPr>
          <p:nvPr/>
        </p:nvPicPr>
        <p:blipFill>
          <a:blip r:embed="rId3"/>
          <a:stretch>
            <a:fillRect/>
          </a:stretch>
        </p:blipFill>
        <p:spPr>
          <a:xfrm>
            <a:off x="582578" y="3979507"/>
            <a:ext cx="5010597" cy="2189946"/>
          </a:xfrm>
          <a:prstGeom prst="rect">
            <a:avLst/>
          </a:prstGeom>
        </p:spPr>
      </p:pic>
      <p:pic>
        <p:nvPicPr>
          <p:cNvPr id="11" name="Picture 10">
            <a:extLst>
              <a:ext uri="{FF2B5EF4-FFF2-40B4-BE49-F238E27FC236}">
                <a16:creationId xmlns:a16="http://schemas.microsoft.com/office/drawing/2014/main" id="{0489ADC5-AA68-E445-8A6E-E26B0AB49CAD}"/>
              </a:ext>
            </a:extLst>
          </p:cNvPr>
          <p:cNvPicPr>
            <a:picLocks noChangeAspect="1"/>
          </p:cNvPicPr>
          <p:nvPr/>
        </p:nvPicPr>
        <p:blipFill>
          <a:blip r:embed="rId4"/>
          <a:stretch>
            <a:fillRect/>
          </a:stretch>
        </p:blipFill>
        <p:spPr>
          <a:xfrm>
            <a:off x="9625027" y="94709"/>
            <a:ext cx="1843052" cy="1428366"/>
          </a:xfrm>
          <a:prstGeom prst="rect">
            <a:avLst/>
          </a:prstGeom>
        </p:spPr>
      </p:pic>
    </p:spTree>
    <p:extLst>
      <p:ext uri="{BB962C8B-B14F-4D97-AF65-F5344CB8AC3E}">
        <p14:creationId xmlns:p14="http://schemas.microsoft.com/office/powerpoint/2010/main" val="432143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BD51B-99C5-3746-A106-BF5ABE30FD7C}"/>
              </a:ext>
            </a:extLst>
          </p:cNvPr>
          <p:cNvSpPr>
            <a:spLocks noGrp="1"/>
          </p:cNvSpPr>
          <p:nvPr>
            <p:ph type="title"/>
          </p:nvPr>
        </p:nvSpPr>
        <p:spPr/>
        <p:txBody>
          <a:bodyPr/>
          <a:lstStyle/>
          <a:p>
            <a:r>
              <a:rPr lang="en-US" dirty="0"/>
              <a:t>Business</a:t>
            </a:r>
          </a:p>
        </p:txBody>
      </p:sp>
      <p:sp>
        <p:nvSpPr>
          <p:cNvPr id="3" name="Content Placeholder 2">
            <a:extLst>
              <a:ext uri="{FF2B5EF4-FFF2-40B4-BE49-F238E27FC236}">
                <a16:creationId xmlns:a16="http://schemas.microsoft.com/office/drawing/2014/main" id="{E48E544E-8987-5540-B4DF-405F25CE2B4E}"/>
              </a:ext>
            </a:extLst>
          </p:cNvPr>
          <p:cNvSpPr>
            <a:spLocks noGrp="1"/>
          </p:cNvSpPr>
          <p:nvPr>
            <p:ph idx="1"/>
          </p:nvPr>
        </p:nvSpPr>
        <p:spPr/>
        <p:txBody>
          <a:bodyPr/>
          <a:lstStyle/>
          <a:p>
            <a:r>
              <a:rPr lang="en-US" dirty="0"/>
              <a:t>Qs about syllabus?</a:t>
            </a:r>
          </a:p>
          <a:p>
            <a:endParaRPr lang="en-US" dirty="0"/>
          </a:p>
        </p:txBody>
      </p:sp>
    </p:spTree>
    <p:extLst>
      <p:ext uri="{BB962C8B-B14F-4D97-AF65-F5344CB8AC3E}">
        <p14:creationId xmlns:p14="http://schemas.microsoft.com/office/powerpoint/2010/main" val="2560049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EC33C4-823B-584F-8F8D-4DD5C285568B}"/>
              </a:ext>
            </a:extLst>
          </p:cNvPr>
          <p:cNvSpPr/>
          <p:nvPr/>
        </p:nvSpPr>
        <p:spPr>
          <a:xfrm>
            <a:off x="0" y="0"/>
            <a:ext cx="12192000" cy="1325563"/>
          </a:xfrm>
          <a:prstGeom prst="rect">
            <a:avLst/>
          </a:prstGeom>
          <a:solidFill>
            <a:schemeClr val="accent4">
              <a:alpha val="51000"/>
            </a:schemeClr>
          </a:solidFill>
          <a:ln w="317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DE72EC-5CD8-AB45-A4B7-FF53484B4781}"/>
              </a:ext>
            </a:extLst>
          </p:cNvPr>
          <p:cNvSpPr>
            <a:spLocks noGrp="1"/>
          </p:cNvSpPr>
          <p:nvPr>
            <p:ph type="title"/>
          </p:nvPr>
        </p:nvSpPr>
        <p:spPr>
          <a:xfrm>
            <a:off x="416168" y="107218"/>
            <a:ext cx="10515600" cy="1325563"/>
          </a:xfrm>
        </p:spPr>
        <p:txBody>
          <a:bodyPr/>
          <a:lstStyle/>
          <a:p>
            <a:r>
              <a:rPr lang="en-US" dirty="0"/>
              <a:t>Last Time: Cumulative Science </a:t>
            </a:r>
          </a:p>
        </p:txBody>
      </p:sp>
      <p:pic>
        <p:nvPicPr>
          <p:cNvPr id="8" name="Picture 7">
            <a:extLst>
              <a:ext uri="{FF2B5EF4-FFF2-40B4-BE49-F238E27FC236}">
                <a16:creationId xmlns:a16="http://schemas.microsoft.com/office/drawing/2014/main" id="{D988C7FC-4BF6-1C41-8F5C-B32E81196613}"/>
              </a:ext>
            </a:extLst>
          </p:cNvPr>
          <p:cNvPicPr>
            <a:picLocks noChangeAspect="1"/>
          </p:cNvPicPr>
          <p:nvPr/>
        </p:nvPicPr>
        <p:blipFill>
          <a:blip r:embed="rId2"/>
          <a:stretch>
            <a:fillRect/>
          </a:stretch>
        </p:blipFill>
        <p:spPr>
          <a:xfrm>
            <a:off x="535438" y="2160853"/>
            <a:ext cx="9244667" cy="4589929"/>
          </a:xfrm>
          <a:prstGeom prst="rect">
            <a:avLst/>
          </a:prstGeom>
        </p:spPr>
      </p:pic>
      <p:sp>
        <p:nvSpPr>
          <p:cNvPr id="12" name="Content Placeholder 11">
            <a:extLst>
              <a:ext uri="{FF2B5EF4-FFF2-40B4-BE49-F238E27FC236}">
                <a16:creationId xmlns:a16="http://schemas.microsoft.com/office/drawing/2014/main" id="{BF50DAB5-EBF9-7946-AA35-BD5F1EE1CB50}"/>
              </a:ext>
            </a:extLst>
          </p:cNvPr>
          <p:cNvSpPr>
            <a:spLocks noGrp="1"/>
          </p:cNvSpPr>
          <p:nvPr>
            <p:ph idx="1"/>
          </p:nvPr>
        </p:nvSpPr>
        <p:spPr>
          <a:xfrm>
            <a:off x="416168" y="1616903"/>
            <a:ext cx="10515600" cy="4351338"/>
          </a:xfrm>
        </p:spPr>
        <p:txBody>
          <a:bodyPr/>
          <a:lstStyle/>
          <a:p>
            <a:pPr marL="0" indent="0">
              <a:buNone/>
            </a:pPr>
            <a:r>
              <a:rPr lang="en-US" dirty="0"/>
              <a:t>The Scientific Process</a:t>
            </a:r>
          </a:p>
        </p:txBody>
      </p:sp>
    </p:spTree>
    <p:extLst>
      <p:ext uri="{BB962C8B-B14F-4D97-AF65-F5344CB8AC3E}">
        <p14:creationId xmlns:p14="http://schemas.microsoft.com/office/powerpoint/2010/main" val="22806872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7CD2-37A6-134D-B397-F5EE20E6BD76}"/>
              </a:ext>
            </a:extLst>
          </p:cNvPr>
          <p:cNvSpPr>
            <a:spLocks noGrp="1"/>
          </p:cNvSpPr>
          <p:nvPr>
            <p:ph type="title"/>
          </p:nvPr>
        </p:nvSpPr>
        <p:spPr/>
        <p:txBody>
          <a:bodyPr/>
          <a:lstStyle/>
          <a:p>
            <a:r>
              <a:rPr lang="en-US" dirty="0"/>
              <a:t>Today: Another Case Study</a:t>
            </a:r>
          </a:p>
        </p:txBody>
      </p:sp>
      <p:pic>
        <p:nvPicPr>
          <p:cNvPr id="4" name="Picture 3">
            <a:extLst>
              <a:ext uri="{FF2B5EF4-FFF2-40B4-BE49-F238E27FC236}">
                <a16:creationId xmlns:a16="http://schemas.microsoft.com/office/drawing/2014/main" id="{0F9B5822-634F-E34C-9747-3DADC7702C6E}"/>
              </a:ext>
            </a:extLst>
          </p:cNvPr>
          <p:cNvPicPr>
            <a:picLocks noChangeAspect="1"/>
          </p:cNvPicPr>
          <p:nvPr/>
        </p:nvPicPr>
        <p:blipFill>
          <a:blip r:embed="rId2"/>
          <a:stretch>
            <a:fillRect/>
          </a:stretch>
        </p:blipFill>
        <p:spPr>
          <a:xfrm>
            <a:off x="1018574" y="4110360"/>
            <a:ext cx="1465134" cy="1461368"/>
          </a:xfrm>
          <a:prstGeom prst="rect">
            <a:avLst/>
          </a:prstGeom>
        </p:spPr>
      </p:pic>
      <p:sp>
        <p:nvSpPr>
          <p:cNvPr id="6" name="Cloud Callout 5">
            <a:extLst>
              <a:ext uri="{FF2B5EF4-FFF2-40B4-BE49-F238E27FC236}">
                <a16:creationId xmlns:a16="http://schemas.microsoft.com/office/drawing/2014/main" id="{7260125E-2505-8E42-BF9E-76CADBE4D0EC}"/>
              </a:ext>
            </a:extLst>
          </p:cNvPr>
          <p:cNvSpPr/>
          <p:nvPr/>
        </p:nvSpPr>
        <p:spPr>
          <a:xfrm>
            <a:off x="1751141" y="1976185"/>
            <a:ext cx="2962935" cy="1848678"/>
          </a:xfrm>
          <a:prstGeom prst="cloudCallou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D09013FB-0183-A64E-B589-97C3BCA6B8B8}"/>
              </a:ext>
            </a:extLst>
          </p:cNvPr>
          <p:cNvSpPr txBox="1"/>
          <p:nvPr/>
        </p:nvSpPr>
        <p:spPr>
          <a:xfrm>
            <a:off x="978681" y="5733535"/>
            <a:ext cx="1562735" cy="646331"/>
          </a:xfrm>
          <a:prstGeom prst="rect">
            <a:avLst/>
          </a:prstGeom>
          <a:noFill/>
        </p:spPr>
        <p:txBody>
          <a:bodyPr wrap="none" rtlCol="0">
            <a:spAutoFit/>
          </a:bodyPr>
          <a:lstStyle/>
          <a:p>
            <a:r>
              <a:rPr lang="en-US" dirty="0"/>
              <a:t>Graduate </a:t>
            </a:r>
          </a:p>
          <a:p>
            <a:r>
              <a:rPr lang="en-US" dirty="0"/>
              <a:t>Student, Molly</a:t>
            </a:r>
          </a:p>
        </p:txBody>
      </p:sp>
      <p:sp>
        <p:nvSpPr>
          <p:cNvPr id="9" name="TextBox 8">
            <a:extLst>
              <a:ext uri="{FF2B5EF4-FFF2-40B4-BE49-F238E27FC236}">
                <a16:creationId xmlns:a16="http://schemas.microsoft.com/office/drawing/2014/main" id="{67C2FF8B-B810-5F41-9BBD-6CF9962BAE52}"/>
              </a:ext>
            </a:extLst>
          </p:cNvPr>
          <p:cNvSpPr txBox="1"/>
          <p:nvPr/>
        </p:nvSpPr>
        <p:spPr>
          <a:xfrm>
            <a:off x="2096562" y="2438859"/>
            <a:ext cx="2505173" cy="923330"/>
          </a:xfrm>
          <a:prstGeom prst="rect">
            <a:avLst/>
          </a:prstGeom>
          <a:noFill/>
        </p:spPr>
        <p:txBody>
          <a:bodyPr wrap="none" rtlCol="0">
            <a:spAutoFit/>
          </a:bodyPr>
          <a:lstStyle/>
          <a:p>
            <a:r>
              <a:rPr lang="en-US" i="1" dirty="0">
                <a:latin typeface="Avenir Book" panose="02000503020000020003" pitchFamily="2" charset="0"/>
              </a:rPr>
              <a:t>How do kids learn the </a:t>
            </a:r>
          </a:p>
          <a:p>
            <a:r>
              <a:rPr lang="en-US" i="1" dirty="0">
                <a:latin typeface="Avenir Book" panose="02000503020000020003" pitchFamily="2" charset="0"/>
              </a:rPr>
              <a:t>meaning of new </a:t>
            </a:r>
          </a:p>
          <a:p>
            <a:r>
              <a:rPr lang="en-US" i="1" dirty="0">
                <a:latin typeface="Avenir Book" panose="02000503020000020003" pitchFamily="2" charset="0"/>
              </a:rPr>
              <a:t>words?</a:t>
            </a:r>
          </a:p>
        </p:txBody>
      </p:sp>
      <p:pic>
        <p:nvPicPr>
          <p:cNvPr id="16" name="Picture 15" descr="A group of people sitting posing for the camera&#10;&#10;Description automatically generated">
            <a:extLst>
              <a:ext uri="{FF2B5EF4-FFF2-40B4-BE49-F238E27FC236}">
                <a16:creationId xmlns:a16="http://schemas.microsoft.com/office/drawing/2014/main" id="{70230F7A-0145-BA4A-BD68-5305B5A40AAC}"/>
              </a:ext>
            </a:extLst>
          </p:cNvPr>
          <p:cNvPicPr>
            <a:picLocks noChangeAspect="1"/>
          </p:cNvPicPr>
          <p:nvPr/>
        </p:nvPicPr>
        <p:blipFill>
          <a:blip r:embed="rId3"/>
          <a:stretch>
            <a:fillRect/>
          </a:stretch>
        </p:blipFill>
        <p:spPr>
          <a:xfrm>
            <a:off x="6118027" y="1690688"/>
            <a:ext cx="4968578" cy="4932364"/>
          </a:xfrm>
          <a:prstGeom prst="rect">
            <a:avLst/>
          </a:prstGeom>
        </p:spPr>
      </p:pic>
    </p:spTree>
    <p:extLst>
      <p:ext uri="{BB962C8B-B14F-4D97-AF65-F5344CB8AC3E}">
        <p14:creationId xmlns:p14="http://schemas.microsoft.com/office/powerpoint/2010/main" val="210082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15E12-E850-D941-BF43-887AA54CF299}"/>
              </a:ext>
            </a:extLst>
          </p:cNvPr>
          <p:cNvSpPr>
            <a:spLocks noGrp="1"/>
          </p:cNvSpPr>
          <p:nvPr>
            <p:ph idx="1"/>
          </p:nvPr>
        </p:nvSpPr>
        <p:spPr>
          <a:xfrm>
            <a:off x="739346" y="540523"/>
            <a:ext cx="10515600" cy="3500136"/>
          </a:xfrm>
        </p:spPr>
        <p:txBody>
          <a:bodyPr>
            <a:normAutofit/>
          </a:bodyPr>
          <a:lstStyle/>
          <a:p>
            <a:pPr marL="0" indent="0">
              <a:buNone/>
            </a:pPr>
            <a:r>
              <a:rPr lang="en-US" dirty="0"/>
              <a:t>There are infinite possibilities when a child hears a new word, how do they figure out the right one?</a:t>
            </a:r>
          </a:p>
          <a:p>
            <a:pPr marL="0" indent="0">
              <a:buNone/>
            </a:pPr>
            <a:endParaRPr lang="en-US" dirty="0"/>
          </a:p>
          <a:p>
            <a:pPr marL="0" indent="0">
              <a:buNone/>
            </a:pPr>
            <a:r>
              <a:rPr lang="en-US" dirty="0"/>
              <a:t>But, it gets even harder…</a:t>
            </a:r>
          </a:p>
        </p:txBody>
      </p:sp>
      <p:sp>
        <p:nvSpPr>
          <p:cNvPr id="4" name="TextBox 3">
            <a:extLst>
              <a:ext uri="{FF2B5EF4-FFF2-40B4-BE49-F238E27FC236}">
                <a16:creationId xmlns:a16="http://schemas.microsoft.com/office/drawing/2014/main" id="{E365CBA2-522E-A64A-8D99-5E1D065FE94A}"/>
              </a:ext>
            </a:extLst>
          </p:cNvPr>
          <p:cNvSpPr txBox="1"/>
          <p:nvPr/>
        </p:nvSpPr>
        <p:spPr>
          <a:xfrm>
            <a:off x="2570206" y="4472351"/>
            <a:ext cx="1903085" cy="646331"/>
          </a:xfrm>
          <a:prstGeom prst="rect">
            <a:avLst/>
          </a:prstGeom>
          <a:noFill/>
        </p:spPr>
        <p:txBody>
          <a:bodyPr wrap="none" rtlCol="0">
            <a:spAutoFit/>
          </a:bodyPr>
          <a:lstStyle/>
          <a:p>
            <a:r>
              <a:rPr lang="en-US" sz="3600" dirty="0">
                <a:solidFill>
                  <a:srgbClr val="FF0000"/>
                </a:solidFill>
                <a:latin typeface="Arial" panose="020B0604020202020204" pitchFamily="34" charset="0"/>
                <a:cs typeface="Arial" panose="020B0604020202020204" pitchFamily="34" charset="0"/>
              </a:rPr>
              <a:t>“</a:t>
            </a:r>
            <a:r>
              <a:rPr lang="en-US" sz="3600" dirty="0" err="1">
                <a:solidFill>
                  <a:srgbClr val="FF0000"/>
                </a:solidFill>
                <a:latin typeface="Arial" panose="020B0604020202020204" pitchFamily="34" charset="0"/>
                <a:cs typeface="Arial" panose="020B0604020202020204" pitchFamily="34" charset="0"/>
              </a:rPr>
              <a:t>fluborg</a:t>
            </a:r>
            <a:r>
              <a:rPr lang="en-US" sz="3600" dirty="0">
                <a:solidFill>
                  <a:srgbClr val="FF0000"/>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406457F3-771C-5D42-9D39-B4807562B3B9}"/>
              </a:ext>
            </a:extLst>
          </p:cNvPr>
          <p:cNvPicPr>
            <a:picLocks noChangeAspect="1"/>
          </p:cNvPicPr>
          <p:nvPr/>
        </p:nvPicPr>
        <p:blipFill rotWithShape="1">
          <a:blip r:embed="rId3"/>
          <a:srcRect l="14365" t="15676" r="10201" b="10631"/>
          <a:stretch/>
        </p:blipFill>
        <p:spPr>
          <a:xfrm>
            <a:off x="5387545" y="3019815"/>
            <a:ext cx="2631991" cy="3428293"/>
          </a:xfrm>
          <a:prstGeom prst="rect">
            <a:avLst/>
          </a:prstGeom>
        </p:spPr>
      </p:pic>
    </p:spTree>
    <p:extLst>
      <p:ext uri="{BB962C8B-B14F-4D97-AF65-F5344CB8AC3E}">
        <p14:creationId xmlns:p14="http://schemas.microsoft.com/office/powerpoint/2010/main" val="199839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810" y="377482"/>
            <a:ext cx="10515600" cy="1325563"/>
          </a:xfrm>
        </p:spPr>
        <p:txBody>
          <a:bodyPr/>
          <a:lstStyle/>
          <a:p>
            <a:r>
              <a:rPr lang="en-US" dirty="0"/>
              <a:t>Proposal in the literature</a:t>
            </a:r>
          </a:p>
        </p:txBody>
      </p:sp>
      <p:pic>
        <p:nvPicPr>
          <p:cNvPr id="8" name="Picture 7" descr="A screenshot of a social media post&#10;&#10;Description automatically generated">
            <a:extLst>
              <a:ext uri="{FF2B5EF4-FFF2-40B4-BE49-F238E27FC236}">
                <a16:creationId xmlns:a16="http://schemas.microsoft.com/office/drawing/2014/main" id="{07140ABC-6D90-4E4B-A955-ADD59BA02E82}"/>
              </a:ext>
            </a:extLst>
          </p:cNvPr>
          <p:cNvPicPr>
            <a:picLocks noChangeAspect="1"/>
          </p:cNvPicPr>
          <p:nvPr/>
        </p:nvPicPr>
        <p:blipFill>
          <a:blip r:embed="rId2"/>
          <a:stretch>
            <a:fillRect/>
          </a:stretch>
        </p:blipFill>
        <p:spPr>
          <a:xfrm>
            <a:off x="5070199" y="1569165"/>
            <a:ext cx="7394121" cy="3917233"/>
          </a:xfrm>
          <a:prstGeom prst="rect">
            <a:avLst/>
          </a:prstGeom>
        </p:spPr>
      </p:pic>
      <p:sp>
        <p:nvSpPr>
          <p:cNvPr id="9" name="TextBox 8">
            <a:extLst>
              <a:ext uri="{FF2B5EF4-FFF2-40B4-BE49-F238E27FC236}">
                <a16:creationId xmlns:a16="http://schemas.microsoft.com/office/drawing/2014/main" id="{535C45E8-8622-EB41-9E60-260E83EBCA97}"/>
              </a:ext>
            </a:extLst>
          </p:cNvPr>
          <p:cNvSpPr txBox="1"/>
          <p:nvPr/>
        </p:nvSpPr>
        <p:spPr>
          <a:xfrm>
            <a:off x="5266306" y="5888413"/>
            <a:ext cx="6339300" cy="646331"/>
          </a:xfrm>
          <a:prstGeom prst="rect">
            <a:avLst/>
          </a:prstGeom>
          <a:noFill/>
        </p:spPr>
        <p:txBody>
          <a:bodyPr wrap="none" rtlCol="0">
            <a:spAutoFit/>
          </a:bodyPr>
          <a:lstStyle/>
          <a:p>
            <a:r>
              <a:rPr lang="en-US" dirty="0"/>
              <a:t>EXPERIMENT: </a:t>
            </a:r>
          </a:p>
          <a:p>
            <a:r>
              <a:rPr lang="en-US" dirty="0">
                <a:hlinkClick r:id="rId3"/>
              </a:rPr>
              <a:t>https://langcog.stanford.edu/expts/MLL/XTMEM/exp5/exp5.html</a:t>
            </a:r>
            <a:endParaRPr lang="en-US" dirty="0"/>
          </a:p>
        </p:txBody>
      </p:sp>
      <p:pic>
        <p:nvPicPr>
          <p:cNvPr id="10" name="Picture 9">
            <a:extLst>
              <a:ext uri="{FF2B5EF4-FFF2-40B4-BE49-F238E27FC236}">
                <a16:creationId xmlns:a16="http://schemas.microsoft.com/office/drawing/2014/main" id="{870BE52D-4335-0F40-BB5F-71EDE4737B43}"/>
              </a:ext>
            </a:extLst>
          </p:cNvPr>
          <p:cNvPicPr>
            <a:picLocks noChangeAspect="1"/>
          </p:cNvPicPr>
          <p:nvPr/>
        </p:nvPicPr>
        <p:blipFill>
          <a:blip r:embed="rId4"/>
          <a:stretch>
            <a:fillRect/>
          </a:stretch>
        </p:blipFill>
        <p:spPr>
          <a:xfrm>
            <a:off x="786095" y="4287537"/>
            <a:ext cx="1465134" cy="1461368"/>
          </a:xfrm>
          <a:prstGeom prst="rect">
            <a:avLst/>
          </a:prstGeom>
        </p:spPr>
      </p:pic>
      <p:pic>
        <p:nvPicPr>
          <p:cNvPr id="11" name="Picture 10">
            <a:extLst>
              <a:ext uri="{FF2B5EF4-FFF2-40B4-BE49-F238E27FC236}">
                <a16:creationId xmlns:a16="http://schemas.microsoft.com/office/drawing/2014/main" id="{5137D4E1-52D4-B148-B31B-18033BF8EE6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353" b="93627" l="9717" r="89879">
                        <a14:foregroundMark x1="46559" y1="30882" x2="46559" y2="30882"/>
                        <a14:foregroundMark x1="72470" y1="62255" x2="72470" y2="62255"/>
                        <a14:foregroundMark x1="44939" y1="7843" x2="44939" y2="7843"/>
                        <a14:foregroundMark x1="54656" y1="28922" x2="54656" y2="28922"/>
                        <a14:foregroundMark x1="54656" y1="39706" x2="54656" y2="39706"/>
                        <a14:foregroundMark x1="57490" y1="84314" x2="57490" y2="84314"/>
                        <a14:foregroundMark x1="53441" y1="93627" x2="53441" y2="93627"/>
                        <a14:foregroundMark x1="40081" y1="73529" x2="40081" y2="73529"/>
                      </a14:backgroundRemoval>
                    </a14:imgEffect>
                  </a14:imgLayer>
                </a14:imgProps>
              </a:ext>
            </a:extLst>
          </a:blip>
          <a:stretch>
            <a:fillRect/>
          </a:stretch>
        </p:blipFill>
        <p:spPr>
          <a:xfrm>
            <a:off x="2087252" y="4916179"/>
            <a:ext cx="1562100" cy="1295400"/>
          </a:xfrm>
          <a:prstGeom prst="rect">
            <a:avLst/>
          </a:prstGeom>
        </p:spPr>
      </p:pic>
      <p:sp>
        <p:nvSpPr>
          <p:cNvPr id="12" name="Cloud Callout 11">
            <a:extLst>
              <a:ext uri="{FF2B5EF4-FFF2-40B4-BE49-F238E27FC236}">
                <a16:creationId xmlns:a16="http://schemas.microsoft.com/office/drawing/2014/main" id="{98673061-F0B9-FB44-B9EC-1C08E383B8F2}"/>
              </a:ext>
            </a:extLst>
          </p:cNvPr>
          <p:cNvSpPr/>
          <p:nvPr/>
        </p:nvSpPr>
        <p:spPr>
          <a:xfrm>
            <a:off x="1751141" y="1976185"/>
            <a:ext cx="2962935" cy="1848678"/>
          </a:xfrm>
          <a:prstGeom prst="cloudCallout">
            <a:avLst>
              <a:gd name="adj1" fmla="val -32093"/>
              <a:gd name="adj2" fmla="val 69853"/>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A760B165-B8B3-2B44-AADC-A9EC3FFA3615}"/>
              </a:ext>
            </a:extLst>
          </p:cNvPr>
          <p:cNvSpPr txBox="1"/>
          <p:nvPr/>
        </p:nvSpPr>
        <p:spPr>
          <a:xfrm>
            <a:off x="2096562" y="2438859"/>
            <a:ext cx="2505173" cy="923330"/>
          </a:xfrm>
          <a:prstGeom prst="rect">
            <a:avLst/>
          </a:prstGeom>
          <a:noFill/>
        </p:spPr>
        <p:txBody>
          <a:bodyPr wrap="none" rtlCol="0">
            <a:spAutoFit/>
          </a:bodyPr>
          <a:lstStyle/>
          <a:p>
            <a:r>
              <a:rPr lang="en-US" i="1" dirty="0">
                <a:latin typeface="Avenir Book" panose="02000503020000020003" pitchFamily="2" charset="0"/>
              </a:rPr>
              <a:t>How do kids learn the </a:t>
            </a:r>
          </a:p>
          <a:p>
            <a:r>
              <a:rPr lang="en-US" i="1" dirty="0">
                <a:latin typeface="Avenir Book" panose="02000503020000020003" pitchFamily="2" charset="0"/>
              </a:rPr>
              <a:t>meaning of new </a:t>
            </a:r>
          </a:p>
          <a:p>
            <a:r>
              <a:rPr lang="en-US" i="1" dirty="0">
                <a:latin typeface="Avenir Book" panose="02000503020000020003" pitchFamily="2" charset="0"/>
              </a:rPr>
              <a:t>words?</a:t>
            </a:r>
          </a:p>
        </p:txBody>
      </p:sp>
      <p:pic>
        <p:nvPicPr>
          <p:cNvPr id="15" name="Picture 14">
            <a:extLst>
              <a:ext uri="{FF2B5EF4-FFF2-40B4-BE49-F238E27FC236}">
                <a16:creationId xmlns:a16="http://schemas.microsoft.com/office/drawing/2014/main" id="{5FDBE871-4695-8944-8C2B-76563A4C05BC}"/>
              </a:ext>
            </a:extLst>
          </p:cNvPr>
          <p:cNvPicPr>
            <a:picLocks noChangeAspect="1"/>
          </p:cNvPicPr>
          <p:nvPr/>
        </p:nvPicPr>
        <p:blipFill>
          <a:blip r:embed="rId7"/>
          <a:stretch>
            <a:fillRect/>
          </a:stretch>
        </p:blipFill>
        <p:spPr>
          <a:xfrm>
            <a:off x="7129407" y="1140403"/>
            <a:ext cx="1019311" cy="1019311"/>
          </a:xfrm>
          <a:prstGeom prst="rect">
            <a:avLst/>
          </a:prstGeom>
        </p:spPr>
      </p:pic>
      <p:pic>
        <p:nvPicPr>
          <p:cNvPr id="16" name="Picture 15">
            <a:extLst>
              <a:ext uri="{FF2B5EF4-FFF2-40B4-BE49-F238E27FC236}">
                <a16:creationId xmlns:a16="http://schemas.microsoft.com/office/drawing/2014/main" id="{485E2CE5-656B-6740-B7F8-97368958B63A}"/>
              </a:ext>
            </a:extLst>
          </p:cNvPr>
          <p:cNvPicPr>
            <a:picLocks noChangeAspect="1"/>
          </p:cNvPicPr>
          <p:nvPr/>
        </p:nvPicPr>
        <p:blipFill>
          <a:blip r:embed="rId8"/>
          <a:stretch>
            <a:fillRect/>
          </a:stretch>
        </p:blipFill>
        <p:spPr>
          <a:xfrm>
            <a:off x="8615121" y="1140403"/>
            <a:ext cx="1019312" cy="1019312"/>
          </a:xfrm>
          <a:prstGeom prst="rect">
            <a:avLst/>
          </a:prstGeom>
        </p:spPr>
      </p:pic>
    </p:spTree>
    <p:extLst>
      <p:ext uri="{BB962C8B-B14F-4D97-AF65-F5344CB8AC3E}">
        <p14:creationId xmlns:p14="http://schemas.microsoft.com/office/powerpoint/2010/main" val="2028658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Rule</a:t>
            </a:r>
          </a:p>
        </p:txBody>
      </p:sp>
      <p:sp>
        <p:nvSpPr>
          <p:cNvPr id="4" name="Slide Number Placeholder 3"/>
          <p:cNvSpPr>
            <a:spLocks noGrp="1"/>
          </p:cNvSpPr>
          <p:nvPr>
            <p:ph type="sldNum" sz="quarter" idx="12"/>
          </p:nvPr>
        </p:nvSpPr>
        <p:spPr/>
        <p:txBody>
          <a:bodyPr/>
          <a:lstStyle/>
          <a:p>
            <a:fld id="{7A7BAE2D-9E5A-8C47-A430-CC27842822C9}" type="slidenum">
              <a:rPr lang="en-US" smtClean="0"/>
              <a:t>7</a:t>
            </a:fld>
            <a:endParaRPr lang="en-US"/>
          </a:p>
        </p:txBody>
      </p:sp>
      <p:pic>
        <p:nvPicPr>
          <p:cNvPr id="6" name="Picture 5" descr="Screen Shot 2012-05-31 at 3.42.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6033" y="3024804"/>
            <a:ext cx="7133549" cy="2001189"/>
          </a:xfrm>
          <a:prstGeom prst="rect">
            <a:avLst/>
          </a:prstGeom>
        </p:spPr>
      </p:pic>
      <p:grpSp>
        <p:nvGrpSpPr>
          <p:cNvPr id="3" name="Group 2"/>
          <p:cNvGrpSpPr/>
          <p:nvPr/>
        </p:nvGrpSpPr>
        <p:grpSpPr>
          <a:xfrm>
            <a:off x="2259851" y="2979770"/>
            <a:ext cx="1854045" cy="1615917"/>
            <a:chOff x="735850" y="2979769"/>
            <a:chExt cx="1854045" cy="1615917"/>
          </a:xfrm>
        </p:grpSpPr>
        <p:sp>
          <p:nvSpPr>
            <p:cNvPr id="10" name="TextBox 9"/>
            <p:cNvSpPr txBox="1"/>
            <p:nvPr/>
          </p:nvSpPr>
          <p:spPr>
            <a:xfrm>
              <a:off x="947664" y="2979769"/>
              <a:ext cx="1479892" cy="461665"/>
            </a:xfrm>
            <a:prstGeom prst="rect">
              <a:avLst/>
            </a:prstGeom>
            <a:noFill/>
          </p:spPr>
          <p:txBody>
            <a:bodyPr wrap="none" rtlCol="0">
              <a:spAutoFit/>
            </a:bodyPr>
            <a:lstStyle/>
            <a:p>
              <a:r>
                <a:rPr lang="en-US" sz="2400" b="1" dirty="0">
                  <a:solidFill>
                    <a:srgbClr val="FF0000"/>
                  </a:solidFill>
                  <a:latin typeface="Century Gothic"/>
                  <a:cs typeface="Century Gothic"/>
                </a:rPr>
                <a:t>posterior</a:t>
              </a:r>
              <a:endParaRPr lang="en-US" b="1" dirty="0">
                <a:solidFill>
                  <a:srgbClr val="FF0000"/>
                </a:solidFill>
                <a:latin typeface="Century Gothic"/>
                <a:cs typeface="Century Gothic"/>
              </a:endParaRPr>
            </a:p>
          </p:txBody>
        </p:sp>
        <p:sp>
          <p:nvSpPr>
            <p:cNvPr id="21" name="Rounded Rectangle 20"/>
            <p:cNvSpPr/>
            <p:nvPr/>
          </p:nvSpPr>
          <p:spPr>
            <a:xfrm>
              <a:off x="735850" y="3626403"/>
              <a:ext cx="1854045" cy="969283"/>
            </a:xfrm>
            <a:prstGeom prst="round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5552591" y="2719808"/>
            <a:ext cx="1720832" cy="1575059"/>
            <a:chOff x="4028591" y="2719807"/>
            <a:chExt cx="1720832" cy="1575059"/>
          </a:xfrm>
        </p:grpSpPr>
        <p:sp>
          <p:nvSpPr>
            <p:cNvPr id="19" name="TextBox 18"/>
            <p:cNvSpPr txBox="1"/>
            <p:nvPr/>
          </p:nvSpPr>
          <p:spPr>
            <a:xfrm>
              <a:off x="4112136" y="2719807"/>
              <a:ext cx="1637287" cy="461665"/>
            </a:xfrm>
            <a:prstGeom prst="rect">
              <a:avLst/>
            </a:prstGeom>
            <a:noFill/>
          </p:spPr>
          <p:txBody>
            <a:bodyPr wrap="none" rtlCol="0">
              <a:spAutoFit/>
            </a:bodyPr>
            <a:lstStyle/>
            <a:p>
              <a:r>
                <a:rPr lang="en-US" sz="2400" b="1" dirty="0">
                  <a:solidFill>
                    <a:srgbClr val="0000FF"/>
                  </a:solidFill>
                  <a:latin typeface="Century Gothic"/>
                  <a:cs typeface="Century Gothic"/>
                </a:rPr>
                <a:t>likelihood</a:t>
              </a:r>
              <a:endParaRPr lang="en-US" b="1" dirty="0">
                <a:solidFill>
                  <a:srgbClr val="0000FF"/>
                </a:solidFill>
                <a:latin typeface="Century Gothic"/>
                <a:cs typeface="Century Gothic"/>
              </a:endParaRPr>
            </a:p>
          </p:txBody>
        </p:sp>
        <p:sp>
          <p:nvSpPr>
            <p:cNvPr id="12" name="Rounded Rectangle 11"/>
            <p:cNvSpPr/>
            <p:nvPr/>
          </p:nvSpPr>
          <p:spPr>
            <a:xfrm>
              <a:off x="4028591" y="3294161"/>
              <a:ext cx="1719306" cy="1000705"/>
            </a:xfrm>
            <a:prstGeom prst="roundRect">
              <a:avLst/>
            </a:prstGeom>
            <a:noFill/>
            <a:ln w="38100" cmpd="sng">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7322025" y="2719808"/>
            <a:ext cx="1253174" cy="1575059"/>
            <a:chOff x="5798025" y="2719807"/>
            <a:chExt cx="1253174" cy="1575059"/>
          </a:xfrm>
        </p:grpSpPr>
        <p:sp>
          <p:nvSpPr>
            <p:cNvPr id="11" name="Rounded Rectangle 10"/>
            <p:cNvSpPr/>
            <p:nvPr/>
          </p:nvSpPr>
          <p:spPr>
            <a:xfrm>
              <a:off x="5798025" y="3294161"/>
              <a:ext cx="1253174" cy="1000705"/>
            </a:xfrm>
            <a:prstGeom prst="roundRect">
              <a:avLst/>
            </a:prstGeom>
            <a:noFill/>
            <a:ln w="38100" cmpd="sng">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6035690" y="2719807"/>
              <a:ext cx="864339" cy="461665"/>
            </a:xfrm>
            <a:prstGeom prst="rect">
              <a:avLst/>
            </a:prstGeom>
            <a:noFill/>
          </p:spPr>
          <p:txBody>
            <a:bodyPr wrap="none" rtlCol="0">
              <a:spAutoFit/>
            </a:bodyPr>
            <a:lstStyle/>
            <a:p>
              <a:r>
                <a:rPr lang="en-US" sz="2400" b="1" dirty="0">
                  <a:solidFill>
                    <a:srgbClr val="008000"/>
                  </a:solidFill>
                  <a:latin typeface="Century Gothic"/>
                  <a:cs typeface="Century Gothic"/>
                </a:rPr>
                <a:t>prior</a:t>
              </a:r>
              <a:endParaRPr lang="en-US" b="1" dirty="0">
                <a:solidFill>
                  <a:srgbClr val="008000"/>
                </a:solidFill>
                <a:latin typeface="Century Gothic"/>
                <a:cs typeface="Century Gothic"/>
              </a:endParaRPr>
            </a:p>
          </p:txBody>
        </p:sp>
      </p:grpSp>
      <p:sp>
        <p:nvSpPr>
          <p:cNvPr id="7" name="Rectangle 6"/>
          <p:cNvSpPr/>
          <p:nvPr/>
        </p:nvSpPr>
        <p:spPr>
          <a:xfrm>
            <a:off x="4169212" y="2135204"/>
            <a:ext cx="6092940" cy="492096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685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1" y="214648"/>
            <a:ext cx="3056075" cy="2771105"/>
          </a:xfrm>
        </p:spPr>
        <p:txBody>
          <a:bodyPr/>
          <a:lstStyle/>
          <a:p>
            <a:pPr marL="0" indent="0">
              <a:buNone/>
            </a:pPr>
            <a:r>
              <a:rPr lang="en-US" dirty="0"/>
              <a:t>Data</a:t>
            </a:r>
          </a:p>
        </p:txBody>
      </p:sp>
      <p:pic>
        <p:nvPicPr>
          <p:cNvPr id="5" name="Picture 4" descr="Screen Shot 2013-07-26 at 9.32.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224" y="729186"/>
            <a:ext cx="1819007" cy="1686717"/>
          </a:xfrm>
          <a:prstGeom prst="rect">
            <a:avLst/>
          </a:prstGeom>
        </p:spPr>
      </p:pic>
      <p:sp>
        <p:nvSpPr>
          <p:cNvPr id="6" name="TextBox 5"/>
          <p:cNvSpPr txBox="1"/>
          <p:nvPr/>
        </p:nvSpPr>
        <p:spPr>
          <a:xfrm>
            <a:off x="2052266" y="1213017"/>
            <a:ext cx="1136449" cy="584776"/>
          </a:xfrm>
          <a:prstGeom prst="rect">
            <a:avLst/>
          </a:prstGeom>
          <a:noFill/>
        </p:spPr>
        <p:txBody>
          <a:bodyPr wrap="none" rtlCol="0">
            <a:spAutoFit/>
          </a:bodyPr>
          <a:lstStyle/>
          <a:p>
            <a:r>
              <a:rPr lang="en-US" sz="3200" dirty="0">
                <a:solidFill>
                  <a:srgbClr val="0000FF"/>
                </a:solidFill>
              </a:rPr>
              <a:t>“</a:t>
            </a:r>
            <a:r>
              <a:rPr lang="en-US" sz="3200" dirty="0" err="1">
                <a:solidFill>
                  <a:srgbClr val="0000FF"/>
                </a:solidFill>
              </a:rPr>
              <a:t>Fep</a:t>
            </a:r>
            <a:r>
              <a:rPr lang="en-US" sz="3200" dirty="0">
                <a:solidFill>
                  <a:srgbClr val="0000FF"/>
                </a:solidFill>
              </a:rPr>
              <a:t>”</a:t>
            </a:r>
          </a:p>
        </p:txBody>
      </p:sp>
      <p:sp>
        <p:nvSpPr>
          <p:cNvPr id="7" name="Rounded Rectangle 6"/>
          <p:cNvSpPr/>
          <p:nvPr/>
        </p:nvSpPr>
        <p:spPr>
          <a:xfrm>
            <a:off x="1981200" y="924878"/>
            <a:ext cx="2531604" cy="1491024"/>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8" name="Content Placeholder 2"/>
          <p:cNvSpPr txBox="1">
            <a:spLocks/>
          </p:cNvSpPr>
          <p:nvPr/>
        </p:nvSpPr>
        <p:spPr>
          <a:xfrm>
            <a:off x="6207681" y="214648"/>
            <a:ext cx="3056075" cy="277110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Century"/>
                <a:ea typeface="+mn-ea"/>
                <a:cs typeface="Century"/>
              </a:defRPr>
            </a:lvl1pPr>
            <a:lvl2pPr marL="742950" indent="-285750" algn="l" defTabSz="457200" rtl="0" eaLnBrk="1" latinLnBrk="0" hangingPunct="1">
              <a:spcBef>
                <a:spcPct val="20000"/>
              </a:spcBef>
              <a:buFont typeface="Arial"/>
              <a:buChar char="–"/>
              <a:defRPr sz="2800" kern="1200">
                <a:solidFill>
                  <a:schemeClr val="tx1"/>
                </a:solidFill>
                <a:latin typeface="Century"/>
                <a:ea typeface="+mn-ea"/>
                <a:cs typeface="Century"/>
              </a:defRPr>
            </a:lvl2pPr>
            <a:lvl3pPr marL="1143000" indent="-228600" algn="l" defTabSz="457200" rtl="0" eaLnBrk="1" latinLnBrk="0" hangingPunct="1">
              <a:spcBef>
                <a:spcPct val="20000"/>
              </a:spcBef>
              <a:buFont typeface="Arial"/>
              <a:buChar char="•"/>
              <a:defRPr sz="2400" kern="1200">
                <a:solidFill>
                  <a:schemeClr val="tx1"/>
                </a:solidFill>
                <a:latin typeface="Century"/>
                <a:ea typeface="+mn-ea"/>
                <a:cs typeface="Century"/>
              </a:defRPr>
            </a:lvl3pPr>
            <a:lvl4pPr marL="1600200" indent="-228600" algn="l" defTabSz="457200" rtl="0" eaLnBrk="1" latinLnBrk="0" hangingPunct="1">
              <a:spcBef>
                <a:spcPct val="20000"/>
              </a:spcBef>
              <a:buFont typeface="Arial"/>
              <a:buChar char="–"/>
              <a:defRPr sz="2000" kern="1200">
                <a:solidFill>
                  <a:schemeClr val="tx1"/>
                </a:solidFill>
                <a:latin typeface="Century"/>
                <a:ea typeface="+mn-ea"/>
                <a:cs typeface="Century"/>
              </a:defRPr>
            </a:lvl4pPr>
            <a:lvl5pPr marL="2057400" indent="-228600" algn="l" defTabSz="457200" rtl="0" eaLnBrk="1" latinLnBrk="0" hangingPunct="1">
              <a:spcBef>
                <a:spcPct val="20000"/>
              </a:spcBef>
              <a:buFont typeface="Arial"/>
              <a:buChar char="»"/>
              <a:defRPr sz="2000" kern="1200">
                <a:solidFill>
                  <a:schemeClr val="tx1"/>
                </a:solidFill>
                <a:latin typeface="Century"/>
                <a:ea typeface="+mn-ea"/>
                <a:cs typeface="Century"/>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t>Hypotheses</a:t>
            </a:r>
          </a:p>
        </p:txBody>
      </p:sp>
      <p:sp>
        <p:nvSpPr>
          <p:cNvPr id="10" name="TextBox 9"/>
          <p:cNvSpPr txBox="1"/>
          <p:nvPr/>
        </p:nvSpPr>
        <p:spPr>
          <a:xfrm>
            <a:off x="5305882" y="1213017"/>
            <a:ext cx="1136449" cy="584776"/>
          </a:xfrm>
          <a:prstGeom prst="rect">
            <a:avLst/>
          </a:prstGeom>
          <a:noFill/>
        </p:spPr>
        <p:txBody>
          <a:bodyPr wrap="none" rtlCol="0">
            <a:spAutoFit/>
          </a:bodyPr>
          <a:lstStyle/>
          <a:p>
            <a:r>
              <a:rPr lang="en-US" sz="3200" dirty="0">
                <a:solidFill>
                  <a:srgbClr val="0000FF"/>
                </a:solidFill>
              </a:rPr>
              <a:t>“</a:t>
            </a:r>
            <a:r>
              <a:rPr lang="en-US" sz="3200" dirty="0" err="1">
                <a:solidFill>
                  <a:srgbClr val="0000FF"/>
                </a:solidFill>
              </a:rPr>
              <a:t>Fep</a:t>
            </a:r>
            <a:r>
              <a:rPr lang="en-US" sz="3200" dirty="0">
                <a:solidFill>
                  <a:srgbClr val="0000FF"/>
                </a:solidFill>
              </a:rPr>
              <a:t>”</a:t>
            </a:r>
          </a:p>
        </p:txBody>
      </p:sp>
      <p:sp>
        <p:nvSpPr>
          <p:cNvPr id="11" name="Rounded Rectangle 10"/>
          <p:cNvSpPr/>
          <p:nvPr/>
        </p:nvSpPr>
        <p:spPr>
          <a:xfrm>
            <a:off x="5023679" y="924878"/>
            <a:ext cx="5445017" cy="3371294"/>
          </a:xfrm>
          <a:prstGeom prst="round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12" name="TextBox 11"/>
          <p:cNvSpPr txBox="1"/>
          <p:nvPr/>
        </p:nvSpPr>
        <p:spPr>
          <a:xfrm>
            <a:off x="7683928" y="2441383"/>
            <a:ext cx="926656" cy="523220"/>
          </a:xfrm>
          <a:prstGeom prst="rect">
            <a:avLst/>
          </a:prstGeom>
          <a:noFill/>
        </p:spPr>
        <p:txBody>
          <a:bodyPr wrap="none" rtlCol="0">
            <a:spAutoFit/>
          </a:bodyPr>
          <a:lstStyle/>
          <a:p>
            <a:r>
              <a:rPr lang="en-US" sz="2800" dirty="0"/>
              <a:t>Basic</a:t>
            </a:r>
            <a:endParaRPr lang="en-US" dirty="0"/>
          </a:p>
        </p:txBody>
      </p:sp>
      <p:pic>
        <p:nvPicPr>
          <p:cNvPr id="13" name="Picture 12" descr="Screen Shot 2013-07-26 at 9.32.0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042" y="1176474"/>
            <a:ext cx="698548" cy="647745"/>
          </a:xfrm>
          <a:prstGeom prst="rect">
            <a:avLst/>
          </a:prstGeom>
        </p:spPr>
      </p:pic>
      <p:pic>
        <p:nvPicPr>
          <p:cNvPr id="14" name="Picture 13" descr="Screen Shot 2013-07-26 at 9.35.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0154" y="3462663"/>
            <a:ext cx="558839" cy="558839"/>
          </a:xfrm>
          <a:prstGeom prst="rect">
            <a:avLst/>
          </a:prstGeom>
        </p:spPr>
      </p:pic>
      <p:pic>
        <p:nvPicPr>
          <p:cNvPr id="15" name="Picture 14" descr="Screen Shot 2013-07-26 at 9.35.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057" y="2338008"/>
            <a:ext cx="533437" cy="647745"/>
          </a:xfrm>
          <a:prstGeom prst="rect">
            <a:avLst/>
          </a:prstGeom>
        </p:spPr>
      </p:pic>
      <p:sp>
        <p:nvSpPr>
          <p:cNvPr id="16" name="TextBox 15"/>
          <p:cNvSpPr txBox="1"/>
          <p:nvPr/>
        </p:nvSpPr>
        <p:spPr>
          <a:xfrm>
            <a:off x="7683929" y="1336590"/>
            <a:ext cx="1972139" cy="523220"/>
          </a:xfrm>
          <a:prstGeom prst="rect">
            <a:avLst/>
          </a:prstGeom>
          <a:noFill/>
        </p:spPr>
        <p:txBody>
          <a:bodyPr wrap="none" rtlCol="0">
            <a:spAutoFit/>
          </a:bodyPr>
          <a:lstStyle/>
          <a:p>
            <a:r>
              <a:rPr lang="en-US" sz="2800" dirty="0"/>
              <a:t>Subordinate</a:t>
            </a:r>
            <a:endParaRPr lang="en-US" dirty="0"/>
          </a:p>
        </p:txBody>
      </p:sp>
      <p:sp>
        <p:nvSpPr>
          <p:cNvPr id="17" name="TextBox 16"/>
          <p:cNvSpPr txBox="1"/>
          <p:nvPr/>
        </p:nvSpPr>
        <p:spPr>
          <a:xfrm>
            <a:off x="7771031" y="3480472"/>
            <a:ext cx="2275984" cy="523220"/>
          </a:xfrm>
          <a:prstGeom prst="rect">
            <a:avLst/>
          </a:prstGeom>
          <a:noFill/>
        </p:spPr>
        <p:txBody>
          <a:bodyPr wrap="none" rtlCol="0">
            <a:spAutoFit/>
          </a:bodyPr>
          <a:lstStyle/>
          <a:p>
            <a:r>
              <a:rPr lang="en-US" sz="2800" dirty="0"/>
              <a:t>Superordinate</a:t>
            </a:r>
            <a:endParaRPr lang="en-US" dirty="0"/>
          </a:p>
        </p:txBody>
      </p:sp>
      <p:sp>
        <p:nvSpPr>
          <p:cNvPr id="18" name="TextBox 17"/>
          <p:cNvSpPr txBox="1"/>
          <p:nvPr/>
        </p:nvSpPr>
        <p:spPr>
          <a:xfrm>
            <a:off x="5305882" y="2379827"/>
            <a:ext cx="1136449" cy="584776"/>
          </a:xfrm>
          <a:prstGeom prst="rect">
            <a:avLst/>
          </a:prstGeom>
          <a:noFill/>
        </p:spPr>
        <p:txBody>
          <a:bodyPr wrap="none" rtlCol="0">
            <a:spAutoFit/>
          </a:bodyPr>
          <a:lstStyle/>
          <a:p>
            <a:r>
              <a:rPr lang="en-US" sz="3200" dirty="0">
                <a:solidFill>
                  <a:srgbClr val="0000FF"/>
                </a:solidFill>
              </a:rPr>
              <a:t>“</a:t>
            </a:r>
            <a:r>
              <a:rPr lang="en-US" sz="3200" dirty="0" err="1">
                <a:solidFill>
                  <a:srgbClr val="0000FF"/>
                </a:solidFill>
              </a:rPr>
              <a:t>Fep</a:t>
            </a:r>
            <a:r>
              <a:rPr lang="en-US" sz="3200" dirty="0">
                <a:solidFill>
                  <a:srgbClr val="0000FF"/>
                </a:solidFill>
              </a:rPr>
              <a:t>”</a:t>
            </a:r>
          </a:p>
        </p:txBody>
      </p:sp>
      <p:sp>
        <p:nvSpPr>
          <p:cNvPr id="19" name="TextBox 18"/>
          <p:cNvSpPr txBox="1"/>
          <p:nvPr/>
        </p:nvSpPr>
        <p:spPr>
          <a:xfrm>
            <a:off x="5305882" y="3436725"/>
            <a:ext cx="1136449" cy="584776"/>
          </a:xfrm>
          <a:prstGeom prst="rect">
            <a:avLst/>
          </a:prstGeom>
          <a:noFill/>
        </p:spPr>
        <p:txBody>
          <a:bodyPr wrap="none" rtlCol="0">
            <a:spAutoFit/>
          </a:bodyPr>
          <a:lstStyle/>
          <a:p>
            <a:r>
              <a:rPr lang="en-US" sz="3200" dirty="0">
                <a:solidFill>
                  <a:srgbClr val="0000FF"/>
                </a:solidFill>
              </a:rPr>
              <a:t>“</a:t>
            </a:r>
            <a:r>
              <a:rPr lang="en-US" sz="3200" dirty="0" err="1">
                <a:solidFill>
                  <a:srgbClr val="0000FF"/>
                </a:solidFill>
              </a:rPr>
              <a:t>Fep</a:t>
            </a:r>
            <a:r>
              <a:rPr lang="en-US" sz="3200" dirty="0">
                <a:solidFill>
                  <a:srgbClr val="0000FF"/>
                </a:solidFill>
              </a:rPr>
              <a:t>”</a:t>
            </a:r>
          </a:p>
        </p:txBody>
      </p:sp>
      <p:cxnSp>
        <p:nvCxnSpPr>
          <p:cNvPr id="21" name="Straight Connector 20"/>
          <p:cNvCxnSpPr>
            <a:stCxn id="10" idx="3"/>
            <a:endCxn id="13" idx="1"/>
          </p:cNvCxnSpPr>
          <p:nvPr/>
        </p:nvCxnSpPr>
        <p:spPr>
          <a:xfrm flipV="1">
            <a:off x="6442330" y="1500347"/>
            <a:ext cx="392712" cy="50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6442330" y="2749113"/>
            <a:ext cx="392712" cy="50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V="1">
            <a:off x="6442330" y="3848102"/>
            <a:ext cx="392712" cy="5059"/>
          </a:xfrm>
          <a:prstGeom prst="line">
            <a:avLst/>
          </a:prstGeom>
        </p:spPr>
        <p:style>
          <a:lnRef idx="2">
            <a:schemeClr val="accent1"/>
          </a:lnRef>
          <a:fillRef idx="0">
            <a:schemeClr val="accent1"/>
          </a:fillRef>
          <a:effectRef idx="1">
            <a:schemeClr val="accent1"/>
          </a:effectRef>
          <a:fontRef idx="minor">
            <a:schemeClr val="tx1"/>
          </a:fontRef>
        </p:style>
      </p:cxnSp>
      <p:pic>
        <p:nvPicPr>
          <p:cNvPr id="24" name="Picture 23" descr="Screen Shot 2012-05-31 at 3.42.3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8315" y="4779778"/>
            <a:ext cx="5789831" cy="1624233"/>
          </a:xfrm>
          <a:prstGeom prst="rect">
            <a:avLst/>
          </a:prstGeom>
        </p:spPr>
      </p:pic>
      <p:sp>
        <p:nvSpPr>
          <p:cNvPr id="25" name="Rounded Rectangle 24"/>
          <p:cNvSpPr/>
          <p:nvPr/>
        </p:nvSpPr>
        <p:spPr>
          <a:xfrm>
            <a:off x="4303439" y="4914394"/>
            <a:ext cx="1503751" cy="948935"/>
          </a:xfrm>
          <a:prstGeom prst="round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Tree>
    <p:extLst>
      <p:ext uri="{BB962C8B-B14F-4D97-AF65-F5344CB8AC3E}">
        <p14:creationId xmlns:p14="http://schemas.microsoft.com/office/powerpoint/2010/main" val="274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P spid="10" grpId="0"/>
      <p:bldP spid="11" grpId="0" animBg="1"/>
      <p:bldP spid="12" grpId="0"/>
      <p:bldP spid="16" grpId="0"/>
      <p:bldP spid="17" grpId="0"/>
      <p:bldP spid="18" grpId="0"/>
      <p:bldP spid="19" grpId="0"/>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size principle</a:t>
            </a:r>
          </a:p>
        </p:txBody>
      </p:sp>
      <p:pic>
        <p:nvPicPr>
          <p:cNvPr id="4" name="Picture 3" descr="Screen Shot 2013-07-26 at 9.39.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3005" y="3555386"/>
            <a:ext cx="4670795" cy="2254867"/>
          </a:xfrm>
          <a:prstGeom prst="rect">
            <a:avLst/>
          </a:prstGeom>
        </p:spPr>
      </p:pic>
      <p:pic>
        <p:nvPicPr>
          <p:cNvPr id="5" name="Picture 4" descr="Screen Shot 2012-05-31 at 3.42.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315" y="1498699"/>
            <a:ext cx="5789831" cy="1624233"/>
          </a:xfrm>
          <a:prstGeom prst="rect">
            <a:avLst/>
          </a:prstGeom>
        </p:spPr>
      </p:pic>
      <p:sp>
        <p:nvSpPr>
          <p:cNvPr id="6" name="Rounded Rectangle 5"/>
          <p:cNvSpPr/>
          <p:nvPr/>
        </p:nvSpPr>
        <p:spPr>
          <a:xfrm>
            <a:off x="4303439" y="1633315"/>
            <a:ext cx="1503751" cy="948935"/>
          </a:xfrm>
          <a:prstGeom prst="roundRect">
            <a:avLst/>
          </a:prstGeom>
          <a:noFill/>
          <a:ln w="3810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endParaRPr>
          </a:p>
        </p:txBody>
      </p:sp>
      <p:sp>
        <p:nvSpPr>
          <p:cNvPr id="7" name="Down Arrow 6"/>
          <p:cNvSpPr/>
          <p:nvPr/>
        </p:nvSpPr>
        <p:spPr>
          <a:xfrm rot="18744042">
            <a:off x="6638837" y="3032550"/>
            <a:ext cx="679541" cy="1405037"/>
          </a:xfrm>
          <a:prstGeom prst="downArrow">
            <a:avLst/>
          </a:prstGeom>
          <a:solidFill>
            <a:srgbClr val="FFFF00"/>
          </a:solidFill>
          <a:ln>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221769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TotalTime>
  <Words>371</Words>
  <Application>Microsoft Macintosh PowerPoint</Application>
  <PresentationFormat>Widescreen</PresentationFormat>
  <Paragraphs>74</Paragraphs>
  <Slides>17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Avenir Book</vt:lpstr>
      <vt:lpstr>Calibri</vt:lpstr>
      <vt:lpstr>Century</vt:lpstr>
      <vt:lpstr>Century Gothic</vt:lpstr>
      <vt:lpstr>Office Theme</vt:lpstr>
      <vt:lpstr>The scientific process as cumulative</vt:lpstr>
      <vt:lpstr>Business</vt:lpstr>
      <vt:lpstr>Last Time: Cumulative Science </vt:lpstr>
      <vt:lpstr>Today: Another Case Study</vt:lpstr>
      <vt:lpstr>PowerPoint Presentation</vt:lpstr>
      <vt:lpstr>Proposal in the literature</vt:lpstr>
      <vt:lpstr>Bayes’ Rule</vt:lpstr>
      <vt:lpstr>PowerPoint Presentation</vt:lpstr>
      <vt:lpstr>The size principle</vt:lpstr>
      <vt:lpstr>PowerPoint Presentation</vt:lpstr>
      <vt:lpstr>PowerPoint Presentation</vt:lpstr>
      <vt:lpstr>PowerPoint Presentation</vt:lpstr>
      <vt:lpstr>Your theory is wrong…</vt:lpstr>
      <vt:lpstr>PowerPoint Presentation</vt:lpstr>
      <vt:lpstr>PowerPoint Presentation</vt:lpstr>
      <vt:lpstr>Tools I used in this project</vt:lpstr>
      <vt:lpstr>Next Time: Introduction to R (Lab)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test</dc:title>
  <dc:creator>molly lewis</dc:creator>
  <cp:lastModifiedBy>molly lewis</cp:lastModifiedBy>
  <cp:revision>17</cp:revision>
  <dcterms:created xsi:type="dcterms:W3CDTF">2020-01-06T16:40:26Z</dcterms:created>
  <dcterms:modified xsi:type="dcterms:W3CDTF">2020-01-09T22:25:20Z</dcterms:modified>
</cp:coreProperties>
</file>